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Century Gothic" panose="020B0502020202020204" pitchFamily="34" charset="0"/>
      <p:regular r:id="rId15"/>
      <p:bold r:id="rId16"/>
      <p:italic r:id="rId17"/>
      <p:boldItalic r:id="rId18"/>
    </p:embeddedFont>
    <p:embeddedFont>
      <p:font typeface="Garamond" panose="02020404030301010803" pitchFamily="18" charset="0"/>
      <p:regular r:id="rId19"/>
      <p:bold r:id="rId20"/>
      <p:italic r:id="rId21"/>
      <p:boldItalic r:id="rId22"/>
    </p:embeddedFont>
    <p:embeddedFont>
      <p:font typeface="Raleway" pitchFamily="2" charset="77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h/8vSKeiQKBWSjK3UbL5H3b6Zr/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35834AD-8C58-4DF2-A860-F0585A93D558}">
  <a:tblStyle styleId="{735834AD-8C58-4DF2-A860-F0585A93D55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733"/>
  </p:normalViewPr>
  <p:slideViewPr>
    <p:cSldViewPr snapToGrid="0">
      <p:cViewPr varScale="1">
        <p:scale>
          <a:sx n="85" d="100"/>
          <a:sy n="85" d="100"/>
        </p:scale>
        <p:origin x="192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26" Type="http://schemas.openxmlformats.org/officeDocument/2006/relationships/font" Target="fonts/font16.fntdata"/><Relationship Id="rId3" Type="http://schemas.openxmlformats.org/officeDocument/2006/relationships/slide" Target="slides/slide2.xml"/><Relationship Id="rId21" Type="http://schemas.openxmlformats.org/officeDocument/2006/relationships/font" Target="fonts/font11.fntdata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font" Target="fonts/font14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font" Target="fonts/font13.fntdata"/><Relationship Id="rId28" Type="http://customschemas.google.com/relationships/presentationmetadata" Target="metadata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font" Target="fonts/font12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 sz="12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‹#›</a:t>
            </a:fld>
            <a:endParaRPr sz="1200" b="0" i="0" u="none" strike="noStrike" cap="none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2" name="Google Shape;72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73" name="Google Shape;73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1</a:t>
            </a:fld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endParaRPr dirty="0"/>
          </a:p>
        </p:txBody>
      </p:sp>
      <p:sp>
        <p:nvSpPr>
          <p:cNvPr id="81" name="Google Shape;8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endParaRPr dirty="0"/>
          </a:p>
        </p:txBody>
      </p:sp>
      <p:sp>
        <p:nvSpPr>
          <p:cNvPr id="131" name="Google Shape;131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0" name="Google Shape;14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endParaRPr dirty="0"/>
          </a:p>
        </p:txBody>
      </p:sp>
      <p:sp>
        <p:nvSpPr>
          <p:cNvPr id="149" name="Google Shape;14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endParaRPr dirty="0"/>
          </a:p>
        </p:txBody>
      </p:sp>
      <p:sp>
        <p:nvSpPr>
          <p:cNvPr id="164" name="Google Shape;16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entury Gothic"/>
              <a:buNone/>
            </a:pPr>
            <a:endParaRPr dirty="0"/>
          </a:p>
        </p:txBody>
      </p:sp>
      <p:sp>
        <p:nvSpPr>
          <p:cNvPr id="171" name="Google Shape;1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7" name="Google Shape;207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08" name="Google Shape;208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8</a:t>
            </a:fld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 Slide">
  <p:cSld name="7_Title Slid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>
            <a:spLocks noGrp="1"/>
          </p:cNvSpPr>
          <p:nvPr>
            <p:ph type="pic" idx="2"/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endParaRPr lang="en-US" dirty="0"/>
          </a:p>
        </p:txBody>
      </p:sp>
      <p:sp>
        <p:nvSpPr>
          <p:cNvPr id="17" name="Google Shape;17;p12"/>
          <p:cNvSpPr txBox="1">
            <a:spLocks noGrp="1"/>
          </p:cNvSpPr>
          <p:nvPr>
            <p:ph type="body" idx="1"/>
          </p:nvPr>
        </p:nvSpPr>
        <p:spPr>
          <a:xfrm>
            <a:off x="827088" y="6338857"/>
            <a:ext cx="322121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Font typeface="Garamond"/>
              <a:buNone/>
              <a:defRPr sz="1200" b="0" i="0">
                <a:solidFill>
                  <a:srgbClr val="3F3F3F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914400" lvl="1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9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Arial"/>
              <a:buNone/>
              <a:defRPr b="0" i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" name="Google Shape;18;p12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‹#›</a:t>
            </a:fld>
            <a:endParaRPr dirty="0"/>
          </a:p>
        </p:txBody>
      </p:sp>
      <p:sp>
        <p:nvSpPr>
          <p:cNvPr id="19" name="Google Shape;19;p12"/>
          <p:cNvSpPr txBox="1">
            <a:spLocks noGrp="1"/>
          </p:cNvSpPr>
          <p:nvPr>
            <p:ph type="body" idx="3"/>
          </p:nvPr>
        </p:nvSpPr>
        <p:spPr>
          <a:xfrm>
            <a:off x="827088" y="5534351"/>
            <a:ext cx="3221219" cy="261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 sz="1400" b="0" i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2pPr>
            <a:lvl3pPr marL="1371600" lvl="2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90"/>
              <a:buFont typeface="Century Gothic"/>
              <a:buNone/>
              <a:defRPr/>
            </a:lvl3pPr>
            <a:lvl4pPr marL="1828800" lvl="3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4pPr>
            <a:lvl5pPr marL="2286000" lvl="4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Font typeface="Century Gothic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ctrTitle"/>
          </p:nvPr>
        </p:nvSpPr>
        <p:spPr>
          <a:xfrm>
            <a:off x="2039652" y="3156073"/>
            <a:ext cx="8112696" cy="5458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1425" bIns="0" anchor="t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 sz="3600" b="1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>
            <a:spLocks noGrp="1"/>
          </p:cNvSpPr>
          <p:nvPr>
            <p:ph type="title"/>
          </p:nvPr>
        </p:nvSpPr>
        <p:spPr>
          <a:xfrm>
            <a:off x="838200" y="763479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3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‹#›</a:t>
            </a:fld>
            <a:endParaRPr dirty="0"/>
          </a:p>
        </p:txBody>
      </p:sp>
      <p:sp>
        <p:nvSpPr>
          <p:cNvPr id="24" name="Google Shape;24;p1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0416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90"/>
              <a:buChar char="▪"/>
              <a:defRPr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3"/>
          <p:cNvSpPr txBox="1">
            <a:spLocks noGrp="1"/>
          </p:cNvSpPr>
          <p:nvPr>
            <p:ph type="dt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13"/>
          <p:cNvSpPr txBox="1">
            <a:spLocks noGrp="1"/>
          </p:cNvSpPr>
          <p:nvPr>
            <p:ph type="ftr" idx="11"/>
          </p:nvPr>
        </p:nvSpPr>
        <p:spPr>
          <a:xfrm>
            <a:off x="838200" y="6461968"/>
            <a:ext cx="38437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b="0" i="0"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Title and Content">
  <p:cSld name="10_Title and Conten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4"/>
          <p:cNvSpPr txBox="1">
            <a:spLocks noGrp="1"/>
          </p:cNvSpPr>
          <p:nvPr>
            <p:ph type="title"/>
          </p:nvPr>
        </p:nvSpPr>
        <p:spPr>
          <a:xfrm>
            <a:off x="4808285" y="731967"/>
            <a:ext cx="2575431" cy="10895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 sz="3600" b="0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4"/>
          <p:cNvSpPr txBox="1">
            <a:spLocks noGrp="1"/>
          </p:cNvSpPr>
          <p:nvPr>
            <p:ph type="dt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0" name="Google Shape;30;p14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‹#›</a:t>
            </a:fld>
            <a:endParaRPr dirty="0"/>
          </a:p>
        </p:txBody>
      </p:sp>
      <p:sp>
        <p:nvSpPr>
          <p:cNvPr id="31" name="Google Shape;31;p14"/>
          <p:cNvSpPr txBox="1">
            <a:spLocks noGrp="1"/>
          </p:cNvSpPr>
          <p:nvPr>
            <p:ph type="body" idx="1"/>
          </p:nvPr>
        </p:nvSpPr>
        <p:spPr>
          <a:xfrm>
            <a:off x="838200" y="2560114"/>
            <a:ext cx="105156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lvl="2" indent="-30416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90"/>
              <a:buChar char="▪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 b="0" i="0"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4"/>
          <p:cNvSpPr txBox="1">
            <a:spLocks noGrp="1"/>
          </p:cNvSpPr>
          <p:nvPr>
            <p:ph type="ftr" idx="11"/>
          </p:nvPr>
        </p:nvSpPr>
        <p:spPr>
          <a:xfrm>
            <a:off x="838200" y="6461968"/>
            <a:ext cx="38437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b="0" i="0"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543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>
            <a:spLocks noGrp="1"/>
          </p:cNvSpPr>
          <p:nvPr>
            <p:ph type="title"/>
          </p:nvPr>
        </p:nvSpPr>
        <p:spPr>
          <a:xfrm>
            <a:off x="838200" y="3142506"/>
            <a:ext cx="3086100" cy="15881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 sz="36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‹#›</a:t>
            </a:fld>
            <a:endParaRPr dirty="0"/>
          </a:p>
        </p:txBody>
      </p:sp>
      <p:sp>
        <p:nvSpPr>
          <p:cNvPr id="36" name="Google Shape;36;p15"/>
          <p:cNvSpPr txBox="1">
            <a:spLocks noGrp="1"/>
          </p:cNvSpPr>
          <p:nvPr>
            <p:ph type="body" idx="1"/>
          </p:nvPr>
        </p:nvSpPr>
        <p:spPr>
          <a:xfrm>
            <a:off x="4025900" y="3142506"/>
            <a:ext cx="73279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0416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90"/>
              <a:buChar char="▪"/>
              <a:defRPr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5"/>
          <p:cNvSpPr txBox="1">
            <a:spLocks noGrp="1"/>
          </p:cNvSpPr>
          <p:nvPr>
            <p:ph type="dt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8" name="Google Shape;38;p15"/>
          <p:cNvSpPr txBox="1">
            <a:spLocks noGrp="1"/>
          </p:cNvSpPr>
          <p:nvPr>
            <p:ph type="ftr" idx="11"/>
          </p:nvPr>
        </p:nvSpPr>
        <p:spPr>
          <a:xfrm>
            <a:off x="838200" y="6461968"/>
            <a:ext cx="38437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b="0" i="0"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39" name="Google Shape;39;p15"/>
          <p:cNvSpPr>
            <a:spLocks noGrp="1"/>
          </p:cNvSpPr>
          <p:nvPr>
            <p:ph type="pic" idx="2"/>
          </p:nvPr>
        </p:nvSpPr>
        <p:spPr>
          <a:xfrm>
            <a:off x="0" y="0"/>
            <a:ext cx="11353800" cy="2700441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>
  <p:cSld name="2_Title and Conten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838200" y="763479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 sz="3600" b="1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‹#›</a:t>
            </a:fld>
            <a:endParaRPr dirty="0"/>
          </a:p>
        </p:txBody>
      </p:sp>
      <p:sp>
        <p:nvSpPr>
          <p:cNvPr id="43" name="Google Shape;43;p16"/>
          <p:cNvSpPr txBox="1">
            <a:spLocks noGrp="1"/>
          </p:cNvSpPr>
          <p:nvPr>
            <p:ph type="body" idx="1"/>
          </p:nvPr>
        </p:nvSpPr>
        <p:spPr>
          <a:xfrm>
            <a:off x="5907156" y="2570922"/>
            <a:ext cx="5446643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1pPr>
            <a:lvl2pPr marL="914400" lvl="1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2pPr>
            <a:lvl3pPr marL="1371600" lvl="2" indent="-304164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90"/>
              <a:buChar char="▪"/>
              <a:defRPr/>
            </a:lvl3pPr>
            <a:lvl4pPr marL="1828800" lvl="3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–"/>
              <a:defRPr/>
            </a:lvl4pPr>
            <a:lvl5pPr marL="2286000" lvl="4" indent="-31750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4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dt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5" name="Google Shape;45;p16"/>
          <p:cNvSpPr txBox="1">
            <a:spLocks noGrp="1"/>
          </p:cNvSpPr>
          <p:nvPr>
            <p:ph type="ftr" idx="11"/>
          </p:nvPr>
        </p:nvSpPr>
        <p:spPr>
          <a:xfrm>
            <a:off x="838200" y="6461968"/>
            <a:ext cx="38437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b="0" i="0"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46" name="Google Shape;46;p16"/>
          <p:cNvSpPr>
            <a:spLocks noGrp="1"/>
          </p:cNvSpPr>
          <p:nvPr>
            <p:ph type="pic" idx="2"/>
          </p:nvPr>
        </p:nvSpPr>
        <p:spPr>
          <a:xfrm>
            <a:off x="0" y="2570922"/>
            <a:ext cx="5068955" cy="4287078"/>
          </a:xfrm>
          <a:prstGeom prst="round1Rect">
            <a:avLst>
              <a:gd name="adj" fmla="val 3684"/>
            </a:avLst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Title and Content">
  <p:cSld name="8_Title and Conte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7"/>
          <p:cNvSpPr/>
          <p:nvPr/>
        </p:nvSpPr>
        <p:spPr>
          <a:xfrm>
            <a:off x="5316416" y="0"/>
            <a:ext cx="6037384" cy="6037384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dirty="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49" name="Google Shape;49;p17"/>
          <p:cNvSpPr txBox="1">
            <a:spLocks noGrp="1"/>
          </p:cNvSpPr>
          <p:nvPr>
            <p:ph type="body" idx="1"/>
          </p:nvPr>
        </p:nvSpPr>
        <p:spPr>
          <a:xfrm>
            <a:off x="6052095" y="3290501"/>
            <a:ext cx="530170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00"/>
              <a:buFont typeface="Century Gothic"/>
              <a:buNone/>
              <a:defRPr sz="1200" b="0" i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00"/>
              <a:buFont typeface="Century Gothic"/>
              <a:buNone/>
              <a:defRPr sz="1200"/>
            </a:lvl2pPr>
            <a:lvl3pPr marL="1371600" lvl="2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020"/>
              <a:buFont typeface="Century Gothic"/>
              <a:buNone/>
              <a:defRPr sz="1200"/>
            </a:lvl3pPr>
            <a:lvl4pPr marL="1828800" lvl="3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00"/>
              <a:buFont typeface="Century Gothic"/>
              <a:buNone/>
              <a:defRPr sz="1200"/>
            </a:lvl4pPr>
            <a:lvl5pPr marL="2286000" lvl="4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00"/>
              <a:buFont typeface="Century Gothic"/>
              <a:buNone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17"/>
          <p:cNvSpPr txBox="1">
            <a:spLocks noGrp="1"/>
          </p:cNvSpPr>
          <p:nvPr>
            <p:ph type="title"/>
          </p:nvPr>
        </p:nvSpPr>
        <p:spPr>
          <a:xfrm>
            <a:off x="1515924" y="3216634"/>
            <a:ext cx="2575431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0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51" name="Google Shape;51;p17"/>
          <p:cNvCxnSpPr/>
          <p:nvPr/>
        </p:nvCxnSpPr>
        <p:spPr>
          <a:xfrm>
            <a:off x="626495" y="3429000"/>
            <a:ext cx="649585" cy="0"/>
          </a:xfrm>
          <a:prstGeom prst="straightConnector1">
            <a:avLst/>
          </a:prstGeom>
          <a:noFill/>
          <a:ln w="28575" cap="rnd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pic>
        <p:nvPicPr>
          <p:cNvPr id="52" name="Google Shape;52;p17" descr="Open quotation mar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427364" y="3457576"/>
            <a:ext cx="782207" cy="782207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7"/>
          <p:cNvSpPr txBox="1">
            <a:spLocks noGrp="1"/>
          </p:cNvSpPr>
          <p:nvPr>
            <p:ph type="dt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4" name="Google Shape;54;p17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‹#›</a:t>
            </a:fld>
            <a:endParaRPr dirty="0"/>
          </a:p>
        </p:txBody>
      </p:sp>
      <p:sp>
        <p:nvSpPr>
          <p:cNvPr id="55" name="Google Shape;55;p17"/>
          <p:cNvSpPr txBox="1">
            <a:spLocks noGrp="1"/>
          </p:cNvSpPr>
          <p:nvPr>
            <p:ph type="ftr" idx="11"/>
          </p:nvPr>
        </p:nvSpPr>
        <p:spPr>
          <a:xfrm>
            <a:off x="838200" y="6461968"/>
            <a:ext cx="38437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b="0" i="0"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543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Title and Content">
  <p:cSld name="9_Title and Conten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8"/>
          <p:cNvSpPr txBox="1">
            <a:spLocks noGrp="1"/>
          </p:cNvSpPr>
          <p:nvPr>
            <p:ph type="body" idx="1"/>
          </p:nvPr>
        </p:nvSpPr>
        <p:spPr>
          <a:xfrm>
            <a:off x="3445148" y="3290501"/>
            <a:ext cx="5301705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lvl="0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00"/>
              <a:buFont typeface="Century Gothic"/>
              <a:buNone/>
              <a:defRPr sz="1200" b="0" i="0"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lvl="1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00"/>
              <a:buFont typeface="Century Gothic"/>
              <a:buNone/>
              <a:defRPr sz="1200"/>
            </a:lvl2pPr>
            <a:lvl3pPr marL="1371600" lvl="2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020"/>
              <a:buFont typeface="Century Gothic"/>
              <a:buNone/>
              <a:defRPr sz="1200"/>
            </a:lvl3pPr>
            <a:lvl4pPr marL="1828800" lvl="3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00"/>
              <a:buFont typeface="Century Gothic"/>
              <a:buNone/>
              <a:defRPr sz="1200"/>
            </a:lvl4pPr>
            <a:lvl5pPr marL="2286000" lvl="4" indent="-228600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00"/>
              <a:buFont typeface="Century Gothic"/>
              <a:buNone/>
              <a:defRPr sz="12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18"/>
          <p:cNvSpPr txBox="1">
            <a:spLocks noGrp="1"/>
          </p:cNvSpPr>
          <p:nvPr>
            <p:ph type="title"/>
          </p:nvPr>
        </p:nvSpPr>
        <p:spPr>
          <a:xfrm>
            <a:off x="4808285" y="1064365"/>
            <a:ext cx="2575431" cy="4247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mes New Roman"/>
              <a:buNone/>
              <a:defRPr sz="2400" b="0" i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59" name="Google Shape;59;p18" descr="Open quotation mark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04897" y="2110053"/>
            <a:ext cx="782207" cy="782207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8"/>
          <p:cNvSpPr txBox="1">
            <a:spLocks noGrp="1"/>
          </p:cNvSpPr>
          <p:nvPr>
            <p:ph type="dt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61" name="Google Shape;61;p18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lvl="0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lvl="1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lvl="2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lvl="3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lvl="4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lvl="5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lvl="6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lvl="7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lvl="8" indent="0" algn="r">
              <a:spcBef>
                <a:spcPts val="0"/>
              </a:spcBef>
              <a:buNone/>
              <a:defRPr sz="1000" b="0" i="0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‹#›</a:t>
            </a:fld>
            <a:endParaRPr dirty="0"/>
          </a:p>
        </p:txBody>
      </p:sp>
      <p:sp>
        <p:nvSpPr>
          <p:cNvPr id="62" name="Google Shape;62;p18"/>
          <p:cNvSpPr txBox="1">
            <a:spLocks noGrp="1"/>
          </p:cNvSpPr>
          <p:nvPr>
            <p:ph type="ftr" idx="11"/>
          </p:nvPr>
        </p:nvSpPr>
        <p:spPr>
          <a:xfrm>
            <a:off x="838200" y="6461968"/>
            <a:ext cx="38437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b="0" i="0">
                <a:latin typeface="Garamond"/>
                <a:ea typeface="Garamond"/>
                <a:cs typeface="Garamond"/>
                <a:sym typeface="Garamond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543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9"/>
          <p:cNvSpPr txBox="1">
            <a:spLocks noGrp="1"/>
          </p:cNvSpPr>
          <p:nvPr>
            <p:ph type="title"/>
          </p:nvPr>
        </p:nvSpPr>
        <p:spPr>
          <a:xfrm>
            <a:off x="609600" y="403199"/>
            <a:ext cx="10972800" cy="60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Times New Roman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9"/>
          <p:cNvSpPr txBox="1">
            <a:spLocks noGrp="1"/>
          </p:cNvSpPr>
          <p:nvPr>
            <p:ph type="body" idx="1"/>
          </p:nvPr>
        </p:nvSpPr>
        <p:spPr>
          <a:xfrm>
            <a:off x="593970" y="1392238"/>
            <a:ext cx="11021647" cy="3884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Noto Sans Symbols"/>
              <a:buChar char="▪"/>
              <a:defRPr/>
            </a:lvl1pPr>
            <a:lvl2pPr marL="914400" lvl="1" indent="-323850" algn="l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2"/>
              </a:buClr>
              <a:buSzPts val="1500"/>
              <a:buFont typeface="Noto Sans Symbols"/>
              <a:buChar char="▪"/>
              <a:defRPr/>
            </a:lvl2pPr>
            <a:lvl3pPr marL="1371600" lvl="2" indent="-304800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Noto Sans Symbols"/>
              <a:buChar char="▪"/>
              <a:defRPr/>
            </a:lvl3pPr>
            <a:lvl4pPr marL="1828800" lvl="3" indent="-295275" algn="l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SzPts val="1050"/>
              <a:buChar char="▪"/>
              <a:defRPr/>
            </a:lvl4pPr>
            <a:lvl5pPr marL="2286000" lvl="4" indent="-285750" algn="l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SzPts val="900"/>
              <a:buChar char="▪"/>
              <a:defRPr/>
            </a:lvl5pPr>
            <a:lvl6pPr marL="2743200" lvl="5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Text Light">
  <p:cSld name="Content Text Ligh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0"/>
          <p:cNvSpPr txBox="1">
            <a:spLocks noGrp="1"/>
          </p:cNvSpPr>
          <p:nvPr>
            <p:ph type="title"/>
          </p:nvPr>
        </p:nvSpPr>
        <p:spPr>
          <a:xfrm>
            <a:off x="580913" y="876081"/>
            <a:ext cx="8352630" cy="9277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Arial"/>
              <a:buNone/>
              <a:defRPr sz="3200" cap="none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20"/>
          <p:cNvSpPr txBox="1">
            <a:spLocks noGrp="1"/>
          </p:cNvSpPr>
          <p:nvPr>
            <p:ph type="body" idx="1"/>
          </p:nvPr>
        </p:nvSpPr>
        <p:spPr>
          <a:xfrm>
            <a:off x="580912" y="2074992"/>
            <a:ext cx="11168175" cy="40543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9" name="Google Shape;69;p20"/>
          <p:cNvSpPr txBox="1">
            <a:spLocks noGrp="1"/>
          </p:cNvSpPr>
          <p:nvPr>
            <p:ph type="sldNum" idx="12"/>
          </p:nvPr>
        </p:nvSpPr>
        <p:spPr>
          <a:xfrm>
            <a:off x="9397287" y="6538913"/>
            <a:ext cx="2743200" cy="3190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‹#›</a:t>
            </a:fld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pos="740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>
            <a:spLocks noGrp="1"/>
          </p:cNvSpPr>
          <p:nvPr>
            <p:ph type="title"/>
          </p:nvPr>
        </p:nvSpPr>
        <p:spPr>
          <a:xfrm>
            <a:off x="838200" y="763479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b" anchorCtr="0">
            <a:sp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  <a:defRPr sz="3600" b="1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1323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>
            <a:lvl1pPr marL="457200" marR="0" lvl="0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TR"/>
              <a:buChar char="–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marL="1371600" marR="0" lvl="2" indent="-304164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190"/>
              <a:buFont typeface="Noto Sans Symbols"/>
              <a:buChar char="▪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NTR"/>
              <a:buChar char="–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1"/>
          <p:cNvSpPr txBox="1">
            <a:spLocks noGrp="1"/>
          </p:cNvSpPr>
          <p:nvPr>
            <p:ph type="dt" idx="10"/>
          </p:nvPr>
        </p:nvSpPr>
        <p:spPr>
          <a:xfrm>
            <a:off x="47244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3" name="Google Shape;13;p11"/>
          <p:cNvSpPr txBox="1">
            <a:spLocks noGrp="1"/>
          </p:cNvSpPr>
          <p:nvPr>
            <p:ph type="ftr" idx="11"/>
          </p:nvPr>
        </p:nvSpPr>
        <p:spPr>
          <a:xfrm>
            <a:off x="838200" y="6461968"/>
            <a:ext cx="41148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5A5A5"/>
              </a:buClr>
              <a:buSzPts val="1000"/>
              <a:buFont typeface="Garamond"/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14" name="Google Shape;14;p11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1pPr>
            <a:lvl2pPr marL="0" marR="0" lvl="1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2pPr>
            <a:lvl3pPr marL="0" marR="0" lvl="2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3pPr>
            <a:lvl4pPr marL="0" marR="0" lvl="3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4pPr>
            <a:lvl5pPr marL="0" marR="0" lvl="4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5pPr>
            <a:lvl6pPr marL="0" marR="0" lvl="5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6pPr>
            <a:lvl7pPr marL="0" marR="0" lvl="6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7pPr>
            <a:lvl8pPr marL="0" marR="0" lvl="7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8pPr>
            <a:lvl9pPr marL="0" marR="0" lvl="8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A5A5A5"/>
                </a:solidFill>
                <a:latin typeface="Garamond"/>
                <a:ea typeface="Garamond"/>
                <a:cs typeface="Garamond"/>
                <a:sym typeface="Garamon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"/>
          <p:cNvSpPr/>
          <p:nvPr/>
        </p:nvSpPr>
        <p:spPr>
          <a:xfrm>
            <a:off x="7061373" y="2960370"/>
            <a:ext cx="5130627" cy="3897630"/>
          </a:xfrm>
          <a:prstGeom prst="rect">
            <a:avLst/>
          </a:prstGeom>
          <a:solidFill>
            <a:srgbClr val="F1EAE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76" name="Google Shape;76;p1"/>
          <p:cNvSpPr txBox="1">
            <a:spLocks noGrp="1"/>
          </p:cNvSpPr>
          <p:nvPr>
            <p:ph type="ctrTitle"/>
          </p:nvPr>
        </p:nvSpPr>
        <p:spPr>
          <a:xfrm>
            <a:off x="7424030" y="2547110"/>
            <a:ext cx="4405313" cy="1543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91425" bIns="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SG" sz="2800" dirty="0"/>
              <a:t>M&amp;A DAY 1</a:t>
            </a:r>
            <a:br>
              <a:rPr lang="en-SG" sz="2800" dirty="0"/>
            </a:br>
            <a:r>
              <a:rPr lang="en-SG" sz="4000" dirty="0"/>
              <a:t>CROSS-BORDER PLAN </a:t>
            </a:r>
          </a:p>
        </p:txBody>
      </p:sp>
      <p:sp>
        <p:nvSpPr>
          <p:cNvPr id="77" name="Google Shape;77;p1"/>
          <p:cNvSpPr/>
          <p:nvPr/>
        </p:nvSpPr>
        <p:spPr>
          <a:xfrm>
            <a:off x="2473969" y="0"/>
            <a:ext cx="4587404" cy="6858000"/>
          </a:xfrm>
          <a:prstGeom prst="frame">
            <a:avLst>
              <a:gd name="adj1" fmla="val 6992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78" name="Google Shape;78;p1" descr="A colorful circle with a grey circle in the middl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706137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"/>
          <p:cNvSpPr/>
          <p:nvPr/>
        </p:nvSpPr>
        <p:spPr>
          <a:xfrm>
            <a:off x="3113594" y="1475914"/>
            <a:ext cx="2312221" cy="370942"/>
          </a:xfrm>
          <a:custGeom>
            <a:avLst/>
            <a:gdLst/>
            <a:ahLst/>
            <a:cxnLst/>
            <a:rect l="l" t="t" r="r" b="b"/>
            <a:pathLst>
              <a:path w="2312221" h="370942" extrusionOk="0">
                <a:moveTo>
                  <a:pt x="0" y="0"/>
                </a:moveTo>
                <a:lnTo>
                  <a:pt x="1647131" y="0"/>
                </a:lnTo>
                <a:lnTo>
                  <a:pt x="1902427" y="0"/>
                </a:lnTo>
                <a:lnTo>
                  <a:pt x="2131014" y="0"/>
                </a:lnTo>
                <a:lnTo>
                  <a:pt x="2131015" y="1"/>
                </a:lnTo>
                <a:lnTo>
                  <a:pt x="2174511" y="1"/>
                </a:lnTo>
                <a:lnTo>
                  <a:pt x="2174511" y="599"/>
                </a:lnTo>
                <a:lnTo>
                  <a:pt x="2303462" y="159426"/>
                </a:lnTo>
                <a:cubicBezTo>
                  <a:pt x="2315141" y="173811"/>
                  <a:pt x="2315141" y="197133"/>
                  <a:pt x="2303462" y="211518"/>
                </a:cubicBezTo>
                <a:lnTo>
                  <a:pt x="2174511" y="370345"/>
                </a:lnTo>
                <a:lnTo>
                  <a:pt x="2174511" y="370941"/>
                </a:lnTo>
                <a:lnTo>
                  <a:pt x="2131015" y="370941"/>
                </a:lnTo>
                <a:lnTo>
                  <a:pt x="2131014" y="370942"/>
                </a:lnTo>
                <a:lnTo>
                  <a:pt x="1902427" y="370942"/>
                </a:lnTo>
                <a:lnTo>
                  <a:pt x="1647131" y="370942"/>
                </a:lnTo>
                <a:lnTo>
                  <a:pt x="0" y="370942"/>
                </a:lnTo>
                <a:lnTo>
                  <a:pt x="1" y="370941"/>
                </a:lnTo>
                <a:lnTo>
                  <a:pt x="47906" y="370941"/>
                </a:lnTo>
                <a:lnTo>
                  <a:pt x="47906" y="370345"/>
                </a:lnTo>
                <a:lnTo>
                  <a:pt x="176857" y="211518"/>
                </a:lnTo>
                <a:cubicBezTo>
                  <a:pt x="188536" y="197133"/>
                  <a:pt x="188536" y="173811"/>
                  <a:pt x="176857" y="159426"/>
                </a:cubicBezTo>
                <a:lnTo>
                  <a:pt x="47906" y="599"/>
                </a:lnTo>
                <a:lnTo>
                  <a:pt x="47906" y="1"/>
                </a:lnTo>
                <a:lnTo>
                  <a:pt x="1" y="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36000" tIns="36000" rIns="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SG" sz="10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By June 14</a:t>
            </a:r>
            <a:endParaRPr sz="18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899952" y="1475914"/>
            <a:ext cx="2252043" cy="370942"/>
          </a:xfrm>
          <a:custGeom>
            <a:avLst/>
            <a:gdLst/>
            <a:ahLst/>
            <a:cxnLst/>
            <a:rect l="l" t="t" r="r" b="b"/>
            <a:pathLst>
              <a:path w="2252043" h="370942" extrusionOk="0">
                <a:moveTo>
                  <a:pt x="177929" y="0"/>
                </a:moveTo>
                <a:lnTo>
                  <a:pt x="177933" y="1"/>
                </a:lnTo>
                <a:lnTo>
                  <a:pt x="318025" y="1"/>
                </a:lnTo>
                <a:lnTo>
                  <a:pt x="318025" y="0"/>
                </a:lnTo>
                <a:lnTo>
                  <a:pt x="1283533" y="0"/>
                </a:lnTo>
                <a:lnTo>
                  <a:pt x="1842249" y="0"/>
                </a:lnTo>
                <a:lnTo>
                  <a:pt x="1842249" y="1"/>
                </a:lnTo>
                <a:lnTo>
                  <a:pt x="2114333" y="1"/>
                </a:lnTo>
                <a:lnTo>
                  <a:pt x="2114333" y="599"/>
                </a:lnTo>
                <a:lnTo>
                  <a:pt x="2243284" y="159426"/>
                </a:lnTo>
                <a:cubicBezTo>
                  <a:pt x="2254963" y="173811"/>
                  <a:pt x="2254963" y="197133"/>
                  <a:pt x="2243284" y="211518"/>
                </a:cubicBezTo>
                <a:lnTo>
                  <a:pt x="2114333" y="370345"/>
                </a:lnTo>
                <a:lnTo>
                  <a:pt x="2114333" y="370941"/>
                </a:lnTo>
                <a:lnTo>
                  <a:pt x="1842250" y="370941"/>
                </a:lnTo>
                <a:lnTo>
                  <a:pt x="1842249" y="370942"/>
                </a:lnTo>
                <a:lnTo>
                  <a:pt x="1283533" y="370942"/>
                </a:lnTo>
                <a:lnTo>
                  <a:pt x="318025" y="370942"/>
                </a:lnTo>
                <a:lnTo>
                  <a:pt x="318026" y="370941"/>
                </a:lnTo>
                <a:lnTo>
                  <a:pt x="177938" y="370941"/>
                </a:lnTo>
                <a:lnTo>
                  <a:pt x="177929" y="370942"/>
                </a:lnTo>
                <a:cubicBezTo>
                  <a:pt x="79661" y="370942"/>
                  <a:pt x="0" y="287904"/>
                  <a:pt x="0" y="185471"/>
                </a:cubicBezTo>
                <a:cubicBezTo>
                  <a:pt x="0" y="83038"/>
                  <a:pt x="79661" y="0"/>
                  <a:pt x="17792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36000" tIns="36000" rIns="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SG" sz="10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By June 7</a:t>
            </a:r>
            <a:endParaRPr sz="18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5" name="Google Shape;85;p2"/>
          <p:cNvSpPr txBox="1">
            <a:spLocks noGrp="1"/>
          </p:cNvSpPr>
          <p:nvPr>
            <p:ph type="title"/>
          </p:nvPr>
        </p:nvSpPr>
        <p:spPr>
          <a:xfrm>
            <a:off x="838200" y="456210"/>
            <a:ext cx="10515600" cy="592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SG" dirty="0"/>
              <a:t>Communications Plan </a:t>
            </a:r>
            <a:br>
              <a:rPr lang="en-SG" dirty="0"/>
            </a:br>
            <a:r>
              <a:rPr lang="en-SG" sz="2000" b="0" dirty="0"/>
              <a:t>30 days Pre &amp; Post D1</a:t>
            </a:r>
            <a:endParaRPr dirty="0"/>
          </a:p>
        </p:txBody>
      </p:sp>
      <p:sp>
        <p:nvSpPr>
          <p:cNvPr id="86" name="Google Shape;86;p2"/>
          <p:cNvSpPr/>
          <p:nvPr/>
        </p:nvSpPr>
        <p:spPr>
          <a:xfrm>
            <a:off x="5387414" y="1475914"/>
            <a:ext cx="5966386" cy="370942"/>
          </a:xfrm>
          <a:custGeom>
            <a:avLst/>
            <a:gdLst/>
            <a:ahLst/>
            <a:cxnLst/>
            <a:rect l="l" t="t" r="r" b="b"/>
            <a:pathLst>
              <a:path w="5966386" h="370942" extrusionOk="0">
                <a:moveTo>
                  <a:pt x="0" y="0"/>
                </a:moveTo>
                <a:lnTo>
                  <a:pt x="3892272" y="0"/>
                </a:lnTo>
                <a:lnTo>
                  <a:pt x="4032368" y="0"/>
                </a:lnTo>
                <a:lnTo>
                  <a:pt x="4997876" y="0"/>
                </a:lnTo>
                <a:lnTo>
                  <a:pt x="5556592" y="0"/>
                </a:lnTo>
                <a:lnTo>
                  <a:pt x="5699651" y="0"/>
                </a:lnTo>
                <a:lnTo>
                  <a:pt x="5699651" y="1"/>
                </a:lnTo>
                <a:lnTo>
                  <a:pt x="5828676" y="1"/>
                </a:lnTo>
                <a:lnTo>
                  <a:pt x="5828676" y="599"/>
                </a:lnTo>
                <a:lnTo>
                  <a:pt x="5957627" y="159426"/>
                </a:lnTo>
                <a:cubicBezTo>
                  <a:pt x="5969306" y="173811"/>
                  <a:pt x="5969306" y="197133"/>
                  <a:pt x="5957627" y="211518"/>
                </a:cubicBezTo>
                <a:lnTo>
                  <a:pt x="5828676" y="370345"/>
                </a:lnTo>
                <a:lnTo>
                  <a:pt x="5828676" y="370941"/>
                </a:lnTo>
                <a:lnTo>
                  <a:pt x="5699651" y="370941"/>
                </a:lnTo>
                <a:lnTo>
                  <a:pt x="5699651" y="370942"/>
                </a:lnTo>
                <a:lnTo>
                  <a:pt x="5556592" y="370942"/>
                </a:lnTo>
                <a:lnTo>
                  <a:pt x="4997876" y="370942"/>
                </a:lnTo>
                <a:lnTo>
                  <a:pt x="4032368" y="370942"/>
                </a:lnTo>
                <a:lnTo>
                  <a:pt x="3892272" y="370942"/>
                </a:lnTo>
                <a:lnTo>
                  <a:pt x="0" y="370942"/>
                </a:lnTo>
                <a:lnTo>
                  <a:pt x="1" y="370941"/>
                </a:lnTo>
                <a:lnTo>
                  <a:pt x="16768" y="370941"/>
                </a:lnTo>
                <a:lnTo>
                  <a:pt x="16768" y="370345"/>
                </a:lnTo>
                <a:lnTo>
                  <a:pt x="145719" y="211518"/>
                </a:lnTo>
                <a:cubicBezTo>
                  <a:pt x="157398" y="197133"/>
                  <a:pt x="157398" y="173811"/>
                  <a:pt x="145719" y="159426"/>
                </a:cubicBezTo>
                <a:lnTo>
                  <a:pt x="16768" y="599"/>
                </a:lnTo>
                <a:lnTo>
                  <a:pt x="16768" y="1"/>
                </a:lnTo>
                <a:lnTo>
                  <a:pt x="1" y="1"/>
                </a:lnTo>
                <a:close/>
              </a:path>
            </a:pathLst>
          </a:custGeom>
          <a:solidFill>
            <a:srgbClr val="4E140B"/>
          </a:solidFill>
          <a:ln>
            <a:noFill/>
          </a:ln>
        </p:spPr>
        <p:txBody>
          <a:bodyPr spcFirstLastPara="1" wrap="square" lIns="36000" tIns="36000" rIns="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SG" sz="1000" b="1" i="0" u="none" strike="noStrike" cap="none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First 30 days</a:t>
            </a:r>
            <a:endParaRPr sz="18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7" name="Google Shape;87;p2"/>
          <p:cNvSpPr txBox="1"/>
          <p:nvPr/>
        </p:nvSpPr>
        <p:spPr>
          <a:xfrm>
            <a:off x="5123984" y="6190259"/>
            <a:ext cx="469501" cy="2396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SG" sz="1000" b="1" i="0" u="none" strike="noStrike" cap="none" dirty="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July 1 </a:t>
            </a:r>
            <a:endParaRPr sz="1000" b="1" i="0" u="none" strike="noStrike" cap="none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1" i="0" u="none" strike="noStrike" cap="none" dirty="0">
              <a:solidFill>
                <a:schemeClr val="accent4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10349683" y="3133266"/>
            <a:ext cx="1514850" cy="472031"/>
          </a:xfrm>
          <a:prstGeom prst="roundRect">
            <a:avLst>
              <a:gd name="adj" fmla="val 16667"/>
            </a:avLst>
          </a:prstGeom>
          <a:solidFill>
            <a:srgbClr val="F1EAE9"/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8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D30 onwards: </a:t>
            </a: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Integration Portal Updates/Monthly Newsletter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cxnSp>
        <p:nvCxnSpPr>
          <p:cNvPr id="89" name="Google Shape;89;p2"/>
          <p:cNvCxnSpPr/>
          <p:nvPr/>
        </p:nvCxnSpPr>
        <p:spPr>
          <a:xfrm>
            <a:off x="5423025" y="3685796"/>
            <a:ext cx="5930771" cy="0"/>
          </a:xfrm>
          <a:prstGeom prst="straightConnector1">
            <a:avLst/>
          </a:prstGeom>
          <a:noFill/>
          <a:ln w="9525" cap="flat" cmpd="sng">
            <a:solidFill>
              <a:srgbClr val="F1EAE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0" name="Google Shape;90;p2"/>
          <p:cNvCxnSpPr/>
          <p:nvPr/>
        </p:nvCxnSpPr>
        <p:spPr>
          <a:xfrm>
            <a:off x="5423025" y="4360376"/>
            <a:ext cx="5930771" cy="0"/>
          </a:xfrm>
          <a:prstGeom prst="straightConnector1">
            <a:avLst/>
          </a:prstGeom>
          <a:noFill/>
          <a:ln w="9525" cap="flat" cmpd="sng">
            <a:solidFill>
              <a:srgbClr val="F1EAE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1" name="Google Shape;91;p2"/>
          <p:cNvCxnSpPr/>
          <p:nvPr/>
        </p:nvCxnSpPr>
        <p:spPr>
          <a:xfrm>
            <a:off x="5423025" y="5179410"/>
            <a:ext cx="5930771" cy="0"/>
          </a:xfrm>
          <a:prstGeom prst="straightConnector1">
            <a:avLst/>
          </a:prstGeom>
          <a:noFill/>
          <a:ln w="9525" cap="flat" cmpd="sng">
            <a:solidFill>
              <a:srgbClr val="F1EAE9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2" name="Google Shape;92;p2"/>
          <p:cNvCxnSpPr/>
          <p:nvPr/>
        </p:nvCxnSpPr>
        <p:spPr>
          <a:xfrm>
            <a:off x="5358736" y="1965643"/>
            <a:ext cx="1" cy="3885528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93" name="Google Shape;93;p2"/>
          <p:cNvCxnSpPr/>
          <p:nvPr/>
        </p:nvCxnSpPr>
        <p:spPr>
          <a:xfrm>
            <a:off x="3015118" y="1965643"/>
            <a:ext cx="0" cy="3943198"/>
          </a:xfrm>
          <a:prstGeom prst="straightConnector1">
            <a:avLst/>
          </a:prstGeom>
          <a:noFill/>
          <a:ln w="9525" cap="flat" cmpd="sng">
            <a:solidFill>
              <a:srgbClr val="E4D5D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94" name="Google Shape;94;p2"/>
          <p:cNvSpPr txBox="1"/>
          <p:nvPr/>
        </p:nvSpPr>
        <p:spPr>
          <a:xfrm>
            <a:off x="899952" y="2396596"/>
            <a:ext cx="1918800" cy="20774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35450" marR="0" lvl="0" indent="-135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SG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Press Release</a:t>
            </a:r>
            <a:endParaRPr sz="1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35450" marR="0" lvl="0" indent="-135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SG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CEO Welcome Day Message</a:t>
            </a:r>
            <a:endParaRPr sz="1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35450" marR="0" lvl="0" indent="-135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SG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Welcome Video </a:t>
            </a:r>
            <a:endParaRPr sz="9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35450" marR="0" lvl="0" indent="-135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SG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Integration Portal</a:t>
            </a:r>
            <a:endParaRPr sz="1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35450" marR="0" lvl="0" indent="-135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SG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Employee Information Pack</a:t>
            </a:r>
            <a:endParaRPr sz="1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35450" marR="0" lvl="0" indent="-135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SG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Employees Communications Guide (for people managers)</a:t>
            </a:r>
            <a:endParaRPr sz="1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35450" marR="0" lvl="0" indent="-135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SG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Customer Communications Guide (for customer facing employees)</a:t>
            </a:r>
            <a:endParaRPr sz="1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35450" marR="0" lvl="0" indent="-135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SG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Supplier Communications Guide (for employees with supplier responsibilities)</a:t>
            </a:r>
            <a:endParaRPr sz="1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35450" marR="0" lvl="0" indent="-135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SG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Welcome Week slide pack</a:t>
            </a:r>
            <a:endParaRPr sz="1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35450" marR="0" lvl="0" indent="-135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SG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Leader Prep Meeting materials</a:t>
            </a:r>
            <a:endParaRPr sz="9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5" name="Google Shape;95;p2"/>
          <p:cNvSpPr txBox="1"/>
          <p:nvPr/>
        </p:nvSpPr>
        <p:spPr>
          <a:xfrm>
            <a:off x="899952" y="5297173"/>
            <a:ext cx="1918800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35450" marR="0" lvl="0" indent="-135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SG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 + HR appointments communicated</a:t>
            </a:r>
            <a:endParaRPr sz="9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35450" marR="0" lvl="0" indent="-135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SG" sz="9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Email distribution lists and addresses of all employees </a:t>
            </a:r>
            <a:endParaRPr sz="9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6" name="Google Shape;96;p2"/>
          <p:cNvSpPr/>
          <p:nvPr/>
        </p:nvSpPr>
        <p:spPr>
          <a:xfrm>
            <a:off x="10349684" y="960305"/>
            <a:ext cx="1044465" cy="222549"/>
          </a:xfrm>
          <a:prstGeom prst="roundRect">
            <a:avLst>
              <a:gd name="adj" fmla="val 16667"/>
            </a:avLst>
          </a:prstGeom>
          <a:solidFill>
            <a:srgbClr val="FFCFC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en-SG" sz="7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Country-led </a:t>
            </a:r>
            <a:r>
              <a:rPr lang="en-SG" sz="7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events</a:t>
            </a:r>
            <a:endParaRPr sz="1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7" name="Google Shape;97;p2"/>
          <p:cNvSpPr/>
          <p:nvPr/>
        </p:nvSpPr>
        <p:spPr>
          <a:xfrm>
            <a:off x="10349683" y="672261"/>
            <a:ext cx="1051305" cy="222554"/>
          </a:xfrm>
          <a:prstGeom prst="roundRect">
            <a:avLst>
              <a:gd name="adj" fmla="val 16667"/>
            </a:avLst>
          </a:prstGeom>
          <a:solidFill>
            <a:srgbClr val="F1EAE9"/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7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Central-led </a:t>
            </a:r>
            <a:r>
              <a:rPr lang="en-SG" sz="7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events</a:t>
            </a:r>
            <a:endParaRPr sz="7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8" name="Google Shape;98;p2"/>
          <p:cNvSpPr/>
          <p:nvPr/>
        </p:nvSpPr>
        <p:spPr>
          <a:xfrm>
            <a:off x="8760904" y="2548277"/>
            <a:ext cx="2592891" cy="496886"/>
          </a:xfrm>
          <a:prstGeom prst="roundRect">
            <a:avLst>
              <a:gd name="adj" fmla="val 16667"/>
            </a:avLst>
          </a:prstGeom>
          <a:solidFill>
            <a:srgbClr val="FFCFC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SG" sz="8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D3-30: </a:t>
            </a:r>
            <a:br>
              <a:rPr lang="en-SG" sz="8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 Townhall/SiteVisits (localized)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6820531" y="2559696"/>
            <a:ext cx="1055684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35450" marR="0" lvl="0" indent="-135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Welcome Video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35450" marR="0" lvl="0" indent="-135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Integration Portal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35450" marR="0" lvl="0" indent="-135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Employee Information Pack 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0" name="Google Shape;100;p2"/>
          <p:cNvSpPr/>
          <p:nvPr/>
        </p:nvSpPr>
        <p:spPr>
          <a:xfrm>
            <a:off x="7869596" y="2548277"/>
            <a:ext cx="803076" cy="496886"/>
          </a:xfrm>
          <a:prstGeom prst="roundRect">
            <a:avLst>
              <a:gd name="adj" fmla="val 16667"/>
            </a:avLst>
          </a:prstGeom>
          <a:solidFill>
            <a:srgbClr val="FFCFC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SG" sz="8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D1-3: </a:t>
            </a: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Country Functional Engagement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7869596" y="3116566"/>
            <a:ext cx="1273237" cy="492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135450" marR="0" lvl="0" indent="-135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Sales, Marketing &amp; Customer Service Team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35450" marR="0" lvl="0" indent="-13545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Char char="•"/>
            </a:pP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Procurement Teams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2" name="Google Shape;102;p2"/>
          <p:cNvSpPr/>
          <p:nvPr/>
        </p:nvSpPr>
        <p:spPr>
          <a:xfrm>
            <a:off x="6825763" y="3762583"/>
            <a:ext cx="1043825" cy="521006"/>
          </a:xfrm>
          <a:prstGeom prst="roundRect">
            <a:avLst>
              <a:gd name="adj" fmla="val 16667"/>
            </a:avLst>
          </a:prstGeom>
          <a:solidFill>
            <a:srgbClr val="F1EAE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SG" sz="8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D1: </a:t>
            </a: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Press Release </a:t>
            </a:r>
            <a:b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 all markets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6820530" y="4437163"/>
            <a:ext cx="1043825" cy="405204"/>
          </a:xfrm>
          <a:prstGeom prst="roundRect">
            <a:avLst>
              <a:gd name="adj" fmla="val 16667"/>
            </a:avLst>
          </a:prstGeom>
          <a:solidFill>
            <a:srgbClr val="FFCFC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SG" sz="8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D1-3: </a:t>
            </a: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Notification Letter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6820530" y="5499386"/>
            <a:ext cx="1043825" cy="409455"/>
          </a:xfrm>
          <a:prstGeom prst="roundRect">
            <a:avLst>
              <a:gd name="adj" fmla="val 16667"/>
            </a:avLst>
          </a:prstGeom>
          <a:solidFill>
            <a:srgbClr val="FFCFC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SG" sz="8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D1-3: </a:t>
            </a: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Notification Letter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7981682" y="4437162"/>
            <a:ext cx="2210960" cy="661745"/>
          </a:xfrm>
          <a:prstGeom prst="roundRect">
            <a:avLst>
              <a:gd name="adj" fmla="val 11587"/>
            </a:avLst>
          </a:prstGeom>
          <a:solidFill>
            <a:srgbClr val="FFCFC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SG" sz="8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D1-15: </a:t>
            </a:r>
            <a:br>
              <a:rPr lang="en-SG" sz="8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Key Customer engagement </a:t>
            </a:r>
            <a:b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by sales teams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7981682" y="5259910"/>
            <a:ext cx="2210960" cy="648932"/>
          </a:xfrm>
          <a:prstGeom prst="roundRect">
            <a:avLst>
              <a:gd name="adj" fmla="val 10450"/>
            </a:avLst>
          </a:prstGeom>
          <a:solidFill>
            <a:srgbClr val="FFCFC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SG" sz="8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D1-15: </a:t>
            </a:r>
            <a:br>
              <a:rPr lang="en-SG" sz="8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Key Supplier engagement</a:t>
            </a:r>
            <a:b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by procurement teams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7" name="Google Shape;107;p2"/>
          <p:cNvSpPr/>
          <p:nvPr/>
        </p:nvSpPr>
        <p:spPr>
          <a:xfrm>
            <a:off x="6820530" y="4919154"/>
            <a:ext cx="1043825" cy="503442"/>
          </a:xfrm>
          <a:prstGeom prst="roundRect">
            <a:avLst>
              <a:gd name="adj" fmla="val 16667"/>
            </a:avLst>
          </a:prstGeom>
          <a:solidFill>
            <a:srgbClr val="FFCFCF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SG" sz="8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D1-3: </a:t>
            </a: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Website + Social Media announcement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8" name="Google Shape;108;p2"/>
          <p:cNvSpPr/>
          <p:nvPr/>
        </p:nvSpPr>
        <p:spPr>
          <a:xfrm>
            <a:off x="7982918" y="3762583"/>
            <a:ext cx="3370877" cy="221414"/>
          </a:xfrm>
          <a:prstGeom prst="roundRect">
            <a:avLst>
              <a:gd name="adj" fmla="val 16667"/>
            </a:avLst>
          </a:prstGeom>
          <a:solidFill>
            <a:srgbClr val="F1EAE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SG" sz="8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&gt;D1: </a:t>
            </a: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Media enquiries handling by Comms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7982918" y="4059381"/>
            <a:ext cx="3370877" cy="224206"/>
          </a:xfrm>
          <a:prstGeom prst="roundRect">
            <a:avLst>
              <a:gd name="adj" fmla="val 16667"/>
            </a:avLst>
          </a:prstGeom>
          <a:solidFill>
            <a:srgbClr val="F1EAE9"/>
          </a:solidFill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SG" sz="8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&gt;D1: </a:t>
            </a: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On-going news and social media monitoring and response 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0" name="Google Shape;110;p2"/>
          <p:cNvSpPr/>
          <p:nvPr/>
        </p:nvSpPr>
        <p:spPr>
          <a:xfrm>
            <a:off x="6820531" y="1965643"/>
            <a:ext cx="1049812" cy="496886"/>
          </a:xfrm>
          <a:prstGeom prst="roundRect">
            <a:avLst>
              <a:gd name="adj" fmla="val 16667"/>
            </a:avLst>
          </a:prstGeom>
          <a:solidFill>
            <a:srgbClr val="F1EAE9"/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SG" sz="8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D1: </a:t>
            </a: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CEO Welcome Message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1" name="Google Shape;111;p2"/>
          <p:cNvSpPr/>
          <p:nvPr/>
        </p:nvSpPr>
        <p:spPr>
          <a:xfrm>
            <a:off x="7981682" y="1965643"/>
            <a:ext cx="1049812" cy="496886"/>
          </a:xfrm>
          <a:prstGeom prst="roundRect">
            <a:avLst>
              <a:gd name="adj" fmla="val 16667"/>
            </a:avLst>
          </a:prstGeom>
          <a:solidFill>
            <a:srgbClr val="F1EAE9"/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n-SG" sz="8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D2: </a:t>
            </a: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Global Townhall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2" name="Google Shape;112;p2"/>
          <p:cNvSpPr/>
          <p:nvPr/>
        </p:nvSpPr>
        <p:spPr>
          <a:xfrm>
            <a:off x="10303984" y="1965643"/>
            <a:ext cx="1049812" cy="496886"/>
          </a:xfrm>
          <a:prstGeom prst="roundRect">
            <a:avLst>
              <a:gd name="adj" fmla="val 16667"/>
            </a:avLst>
          </a:prstGeom>
          <a:solidFill>
            <a:srgbClr val="F1EAE9"/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800"/>
              <a:buFont typeface="Century Gothic"/>
              <a:buNone/>
            </a:pPr>
            <a:r>
              <a:rPr lang="en-SG" sz="8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By D30: </a:t>
            </a: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Senior Leadership Meeting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3" name="Google Shape;113;p2"/>
          <p:cNvSpPr/>
          <p:nvPr/>
        </p:nvSpPr>
        <p:spPr>
          <a:xfrm>
            <a:off x="9142833" y="1965643"/>
            <a:ext cx="1049812" cy="496886"/>
          </a:xfrm>
          <a:prstGeom prst="roundRect">
            <a:avLst>
              <a:gd name="adj" fmla="val 16667"/>
            </a:avLst>
          </a:prstGeom>
          <a:solidFill>
            <a:srgbClr val="F1EAE9"/>
          </a:solidFill>
          <a:ln>
            <a:noFill/>
          </a:ln>
        </p:spPr>
        <p:txBody>
          <a:bodyPr spcFirstLastPara="1" wrap="square" lIns="72000" tIns="72000" rIns="72000" bIns="720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800"/>
              <a:buFont typeface="Century Gothic"/>
              <a:buNone/>
            </a:pPr>
            <a:r>
              <a:rPr lang="en-SG" sz="8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D2-5: </a:t>
            </a: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Group Functional Meetings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4" name="Google Shape;114;p2"/>
          <p:cNvSpPr txBox="1">
            <a:spLocks noGrp="1"/>
          </p:cNvSpPr>
          <p:nvPr>
            <p:ph type="ftr" idx="11"/>
          </p:nvPr>
        </p:nvSpPr>
        <p:spPr>
          <a:xfrm>
            <a:off x="838200" y="6400413"/>
            <a:ext cx="384370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900"/>
              <a:buFont typeface="Garamond"/>
              <a:buNone/>
            </a:pPr>
            <a:r>
              <a:rPr lang="en-SG" sz="900" dirty="0">
                <a:solidFill>
                  <a:srgbClr val="7F7F7F"/>
                </a:solidFill>
              </a:rPr>
              <a:t>*Prep meetings are 1-2 hour conference calls, separately done for Acquirer and Acquiree if joint meetings are not legally permissible </a:t>
            </a:r>
            <a:endParaRPr dirty="0"/>
          </a:p>
        </p:txBody>
      </p:sp>
      <p:sp>
        <p:nvSpPr>
          <p:cNvPr id="115" name="Google Shape;115;p2"/>
          <p:cNvSpPr/>
          <p:nvPr/>
        </p:nvSpPr>
        <p:spPr>
          <a:xfrm>
            <a:off x="899952" y="1965643"/>
            <a:ext cx="1921850" cy="30234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68B71"/>
              </a:buClr>
              <a:buSzPts val="900"/>
              <a:buFont typeface="Century Gothic"/>
              <a:buNone/>
            </a:pPr>
            <a:r>
              <a:rPr lang="en-SG" sz="900" b="1" i="0" u="none" strike="noStrike" cap="none" dirty="0">
                <a:solidFill>
                  <a:srgbClr val="B68B7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LOCK DOWN MATERIALS</a:t>
            </a:r>
            <a:endParaRPr sz="900" b="0" i="0" u="none" strike="noStrike" cap="none" dirty="0">
              <a:solidFill>
                <a:srgbClr val="B68B7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6" name="Google Shape;116;p2"/>
          <p:cNvSpPr/>
          <p:nvPr/>
        </p:nvSpPr>
        <p:spPr>
          <a:xfrm>
            <a:off x="899952" y="4876020"/>
            <a:ext cx="1918800" cy="30234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B68B71"/>
              </a:buClr>
              <a:buSzPts val="900"/>
              <a:buFont typeface="Century Gothic"/>
              <a:buNone/>
            </a:pPr>
            <a:r>
              <a:rPr lang="en-SG" sz="900" b="1" i="0" u="none" strike="noStrike" cap="none" dirty="0">
                <a:solidFill>
                  <a:srgbClr val="B68B7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OTHER PREREQUISITES</a:t>
            </a:r>
            <a:endParaRPr dirty="0"/>
          </a:p>
        </p:txBody>
      </p:sp>
      <p:sp>
        <p:nvSpPr>
          <p:cNvPr id="117" name="Google Shape;117;p2"/>
          <p:cNvSpPr/>
          <p:nvPr/>
        </p:nvSpPr>
        <p:spPr>
          <a:xfrm>
            <a:off x="3192872" y="2396596"/>
            <a:ext cx="1903236" cy="979215"/>
          </a:xfrm>
          <a:prstGeom prst="roundRect">
            <a:avLst>
              <a:gd name="adj" fmla="val 7545"/>
            </a:avLst>
          </a:prstGeom>
          <a:solidFill>
            <a:srgbClr val="F1EAE9"/>
          </a:solidFill>
          <a:ln>
            <a:noFill/>
          </a:ln>
        </p:spPr>
        <p:txBody>
          <a:bodyPr spcFirstLastPara="1" wrap="square" lIns="0" tIns="46800" rIns="36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SG" sz="9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Prep Meeting (Overview)</a:t>
            </a:r>
            <a:endParaRPr sz="9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800"/>
              <a:buFont typeface="Century Gothic"/>
              <a:buNone/>
            </a:pP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GM, HR, Sales &amp; Marketing Leaders, Manufacturing Leaders, Finance/Procurement Leaders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800"/>
              <a:buFont typeface="Century Gothic"/>
              <a:buNone/>
            </a:pP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IMO and Coms Led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8" name="Google Shape;118;p2"/>
          <p:cNvSpPr/>
          <p:nvPr/>
        </p:nvSpPr>
        <p:spPr>
          <a:xfrm>
            <a:off x="3192872" y="3501441"/>
            <a:ext cx="1903236" cy="646284"/>
          </a:xfrm>
          <a:prstGeom prst="roundRect">
            <a:avLst>
              <a:gd name="adj" fmla="val 13488"/>
            </a:avLst>
          </a:prstGeom>
          <a:solidFill>
            <a:srgbClr val="F1EAE9"/>
          </a:solidFill>
          <a:ln>
            <a:noFill/>
          </a:ln>
        </p:spPr>
        <p:txBody>
          <a:bodyPr spcFirstLastPara="1" wrap="square" lIns="0" tIns="46800" rIns="36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SG" sz="9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Prep Meeting (Employees)</a:t>
            </a:r>
            <a:endParaRPr sz="9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800"/>
              <a:buFont typeface="Century Gothic"/>
              <a:buNone/>
            </a:pP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GM, HR, Manufacturing Leaders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800"/>
              <a:buFont typeface="Century Gothic"/>
              <a:buNone/>
            </a:pP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IMO and Op Leaders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9" name="Google Shape;119;p2"/>
          <p:cNvSpPr/>
          <p:nvPr/>
        </p:nvSpPr>
        <p:spPr>
          <a:xfrm>
            <a:off x="3192872" y="4273355"/>
            <a:ext cx="1903236" cy="646284"/>
          </a:xfrm>
          <a:prstGeom prst="roundRect">
            <a:avLst>
              <a:gd name="adj" fmla="val 10308"/>
            </a:avLst>
          </a:prstGeom>
          <a:solidFill>
            <a:srgbClr val="F1EAE9"/>
          </a:solidFill>
          <a:ln>
            <a:noFill/>
          </a:ln>
        </p:spPr>
        <p:txBody>
          <a:bodyPr spcFirstLastPara="1" wrap="square" lIns="0" tIns="46800" rIns="36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SG" sz="9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Prep Meeting (Customers)</a:t>
            </a:r>
            <a:endParaRPr sz="9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800"/>
              <a:buFont typeface="Century Gothic"/>
              <a:buNone/>
            </a:pP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GM, Sales &amp; Marketing Leaders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800"/>
              <a:buFont typeface="Century Gothic"/>
              <a:buNone/>
            </a:pP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IMIO and Sales Led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0" name="Google Shape;120;p2"/>
          <p:cNvSpPr/>
          <p:nvPr/>
        </p:nvSpPr>
        <p:spPr>
          <a:xfrm>
            <a:off x="3192872" y="5045270"/>
            <a:ext cx="1903236" cy="947296"/>
          </a:xfrm>
          <a:prstGeom prst="roundRect">
            <a:avLst>
              <a:gd name="adj" fmla="val 8407"/>
            </a:avLst>
          </a:prstGeom>
          <a:solidFill>
            <a:srgbClr val="F1EAE9"/>
          </a:solidFill>
          <a:ln>
            <a:noFill/>
          </a:ln>
        </p:spPr>
        <p:txBody>
          <a:bodyPr spcFirstLastPara="1" wrap="square" lIns="0" tIns="46800" rIns="36000" bIns="46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SG" sz="900" b="1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Prep Meeting (Suppliers)</a:t>
            </a:r>
            <a:endParaRPr sz="900" b="1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GM, Finance/Procurement Leaders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spcBef>
                <a:spcPts val="300"/>
              </a:spcBef>
              <a:spcAft>
                <a:spcPts val="0"/>
              </a:spcAft>
              <a:buClr>
                <a:srgbClr val="3F3F3F"/>
              </a:buClr>
              <a:buSzPts val="800"/>
              <a:buFont typeface="Century Gothic"/>
              <a:buNone/>
            </a:pPr>
            <a:r>
              <a:rPr lang="en-SG" sz="800" b="0" i="0" u="none" strike="noStrike" cap="none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(IMO + CCC + Manufacturing WS led)</a:t>
            </a:r>
            <a:endParaRPr sz="800" b="0" i="0" u="none" strike="noStrike" cap="none" dirty="0">
              <a:solidFill>
                <a:srgbClr val="3F3F3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1" name="Google Shape;121;p2"/>
          <p:cNvSpPr/>
          <p:nvPr/>
        </p:nvSpPr>
        <p:spPr>
          <a:xfrm>
            <a:off x="3192871" y="1965643"/>
            <a:ext cx="1921850" cy="30234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900" b="1" i="0" u="none" strike="noStrike" cap="none" dirty="0">
                <a:solidFill>
                  <a:srgbClr val="B68B7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LEADERS PREP MEETINGS*</a:t>
            </a:r>
            <a:endParaRPr dirty="0"/>
          </a:p>
        </p:txBody>
      </p:sp>
      <p:sp>
        <p:nvSpPr>
          <p:cNvPr id="122" name="Google Shape;122;p2"/>
          <p:cNvSpPr/>
          <p:nvPr/>
        </p:nvSpPr>
        <p:spPr>
          <a:xfrm>
            <a:off x="5423026" y="1965643"/>
            <a:ext cx="1069075" cy="30234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900" b="1" dirty="0">
                <a:solidFill>
                  <a:srgbClr val="9F685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EMPLOYEES</a:t>
            </a:r>
            <a:endParaRPr dirty="0"/>
          </a:p>
        </p:txBody>
      </p:sp>
      <p:sp>
        <p:nvSpPr>
          <p:cNvPr id="123" name="Google Shape;123;p2"/>
          <p:cNvSpPr/>
          <p:nvPr/>
        </p:nvSpPr>
        <p:spPr>
          <a:xfrm>
            <a:off x="5423026" y="3762583"/>
            <a:ext cx="1069075" cy="30234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900" b="1" dirty="0">
                <a:solidFill>
                  <a:srgbClr val="9F685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MEDIA</a:t>
            </a:r>
            <a:endParaRPr sz="900" b="1" dirty="0">
              <a:solidFill>
                <a:srgbClr val="9F685E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4" name="Google Shape;124;p2"/>
          <p:cNvSpPr/>
          <p:nvPr/>
        </p:nvSpPr>
        <p:spPr>
          <a:xfrm>
            <a:off x="5423026" y="4437163"/>
            <a:ext cx="1069075" cy="30234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900" b="1" dirty="0">
                <a:solidFill>
                  <a:srgbClr val="9F685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CUSTOMERS</a:t>
            </a:r>
            <a:endParaRPr sz="900" b="1" dirty="0">
              <a:solidFill>
                <a:srgbClr val="9F685E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5" name="Google Shape;125;p2"/>
          <p:cNvSpPr/>
          <p:nvPr/>
        </p:nvSpPr>
        <p:spPr>
          <a:xfrm>
            <a:off x="5423026" y="5259910"/>
            <a:ext cx="1069075" cy="302344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900" b="1" dirty="0">
                <a:solidFill>
                  <a:srgbClr val="9F685E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SUPPLIERS</a:t>
            </a:r>
            <a:endParaRPr sz="900" b="1" dirty="0">
              <a:solidFill>
                <a:srgbClr val="9F685E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6" name="Google Shape;126;p2"/>
          <p:cNvSpPr/>
          <p:nvPr/>
        </p:nvSpPr>
        <p:spPr>
          <a:xfrm>
            <a:off x="5182875" y="5851171"/>
            <a:ext cx="351719" cy="35171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27" name="Google Shape;127;p2"/>
          <p:cNvSpPr/>
          <p:nvPr/>
        </p:nvSpPr>
        <p:spPr>
          <a:xfrm>
            <a:off x="5123984" y="5864511"/>
            <a:ext cx="469500" cy="325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SG" sz="1000" b="1" dirty="0">
                <a:solidFill>
                  <a:schemeClr val="lt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D1</a:t>
            </a:r>
            <a:endParaRPr sz="1000" b="1" i="0" u="none" strike="noStrike" cap="none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28" name="Google Shape;128;p2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2</a:t>
            </a:fld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"/>
          <p:cNvSpPr/>
          <p:nvPr/>
        </p:nvSpPr>
        <p:spPr>
          <a:xfrm>
            <a:off x="0" y="6073"/>
            <a:ext cx="2743200" cy="6858000"/>
          </a:xfrm>
          <a:prstGeom prst="rect">
            <a:avLst/>
          </a:prstGeom>
          <a:solidFill>
            <a:srgbClr val="F6F2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34" name="Google Shape;134;p3"/>
          <p:cNvSpPr txBox="1">
            <a:spLocks noGrp="1"/>
          </p:cNvSpPr>
          <p:nvPr>
            <p:ph type="title"/>
          </p:nvPr>
        </p:nvSpPr>
        <p:spPr>
          <a:xfrm>
            <a:off x="838200" y="457416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SG" dirty="0"/>
              <a:t>Pre-closing Preparatory Meetings </a:t>
            </a:r>
            <a:br>
              <a:rPr lang="en-SG" dirty="0"/>
            </a:br>
            <a:endParaRPr dirty="0"/>
          </a:p>
        </p:txBody>
      </p:sp>
      <p:graphicFrame>
        <p:nvGraphicFramePr>
          <p:cNvPr id="135" name="Google Shape;135;p3"/>
          <p:cNvGraphicFramePr/>
          <p:nvPr/>
        </p:nvGraphicFramePr>
        <p:xfrm>
          <a:off x="838200" y="1524492"/>
          <a:ext cx="10515625" cy="4301175"/>
        </p:xfrm>
        <a:graphic>
          <a:graphicData uri="http://schemas.openxmlformats.org/drawingml/2006/table">
            <a:tbl>
              <a:tblPr>
                <a:noFill/>
                <a:tableStyleId>{735834AD-8C58-4DF2-A860-F0585A93D558}</a:tableStyleId>
              </a:tblPr>
              <a:tblGrid>
                <a:gridCol w="2046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7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369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4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chemeClr val="accent5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MEETING</a:t>
                      </a:r>
                      <a:r>
                        <a:rPr lang="en-SG" sz="1100" b="1" u="none" strike="noStrike" cap="none" dirty="0">
                          <a:solidFill>
                            <a:schemeClr val="accent4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 </a:t>
                      </a:r>
                      <a:endParaRPr sz="1100" b="1" u="none" strike="noStrike" cap="none" dirty="0">
                        <a:solidFill>
                          <a:schemeClr val="accent4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F685E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9F685E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PARTICIPANTS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F685E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9F685E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TOPICS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F685E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9F685E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SPEAKERS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8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SG" sz="10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Prep Meeting (Overview)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en-SG" sz="1800" u="none" strike="noStrike" cap="none" dirty="0">
                          <a:solidFill>
                            <a:schemeClr val="accent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June 12</a:t>
                      </a:r>
                      <a:endParaRPr sz="1800" u="none" strike="noStrike" cap="none" dirty="0">
                        <a:solidFill>
                          <a:schemeClr val="accent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en-SG" sz="1000" u="none" strike="noStrike" cap="none" dirty="0">
                          <a:solidFill>
                            <a:schemeClr val="accent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10-11 AM</a:t>
                      </a:r>
                      <a:endParaRPr sz="1000" u="none" strike="noStrike" cap="none" dirty="0">
                        <a:solidFill>
                          <a:schemeClr val="accent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GM, HR, Sales &amp; Marketing Leaders, Manufacturing Leaders, Finance/ Procurement Leaders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New Combined Co. Overview (scale, footprint, benefits)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77750" marR="0" lvl="0" indent="-177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Integration Principles and Overview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77750" marR="0" lvl="0" indent="-177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Day 1 – What’s Changing/What’s Not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endParaRPr sz="11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SG" sz="10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Prep Meeting (Employees)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en-SG" sz="1800" u="none" strike="noStrike" cap="none" dirty="0">
                          <a:solidFill>
                            <a:schemeClr val="accent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June 12</a:t>
                      </a:r>
                      <a:endParaRPr sz="1800" u="none" strike="noStrike" cap="none" dirty="0">
                        <a:solidFill>
                          <a:schemeClr val="accent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en-SG" sz="1000" u="none" strike="noStrike" cap="none" dirty="0">
                          <a:solidFill>
                            <a:schemeClr val="accent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11-12 PM</a:t>
                      </a:r>
                      <a:endParaRPr sz="1000" u="none" strike="noStrike" cap="none" dirty="0">
                        <a:solidFill>
                          <a:schemeClr val="accent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GM, HR, Manufacturing Leaders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Employee Communications Objectives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77750" marR="0" lvl="0" indent="-177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Employee Key Messages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77750" marR="0" lvl="0" indent="-177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Employee Communications Plan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77750" marR="0" lvl="0" indent="-177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Employee Communications Resources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77750" marR="0" lvl="0" indent="-177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Q&amp;A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endParaRPr sz="11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SG" sz="10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Prep Meeting (Customers)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en-SG" sz="1800" u="none" strike="noStrike" cap="none" dirty="0">
                          <a:solidFill>
                            <a:schemeClr val="accent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June 13</a:t>
                      </a:r>
                      <a:endParaRPr sz="1800" u="none" strike="noStrike" cap="none" dirty="0">
                        <a:solidFill>
                          <a:schemeClr val="accent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en-SG" sz="1000" u="none" strike="noStrike" cap="none" dirty="0">
                          <a:solidFill>
                            <a:schemeClr val="accent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10-11 AM</a:t>
                      </a:r>
                      <a:endParaRPr sz="1000" u="none" strike="noStrike" cap="none" dirty="0">
                        <a:solidFill>
                          <a:schemeClr val="accent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GM, Sales &amp; Marketing Leaders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Customer Communications Objectives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77750" marR="0" lvl="0" indent="-177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Customer Key Messages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77750" marR="0" lvl="0" indent="-177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Customer Communications Plan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77750" marR="0" lvl="0" indent="-177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Customer Communications Resources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77750" marR="0" lvl="0" indent="-177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Q&amp;A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endParaRPr sz="11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161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Arial"/>
                        <a:buNone/>
                      </a:pPr>
                      <a:r>
                        <a:rPr lang="en-SG" sz="10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Prep Meeting (Suppliers)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800"/>
                        <a:buFont typeface="Century Gothic"/>
                        <a:buNone/>
                      </a:pPr>
                      <a:r>
                        <a:rPr lang="en-SG" sz="1800" u="none" strike="noStrike" cap="none" dirty="0">
                          <a:solidFill>
                            <a:schemeClr val="accent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June 13</a:t>
                      </a:r>
                      <a:endParaRPr sz="1800" u="none" strike="noStrike" cap="none" dirty="0">
                        <a:solidFill>
                          <a:schemeClr val="accent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3"/>
                        </a:buClr>
                        <a:buSzPts val="1000"/>
                        <a:buFont typeface="Century Gothic"/>
                        <a:buNone/>
                      </a:pPr>
                      <a:r>
                        <a:rPr lang="en-SG" sz="1000" u="none" strike="noStrike" cap="none" dirty="0">
                          <a:solidFill>
                            <a:schemeClr val="accent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11-12 PM</a:t>
                      </a:r>
                      <a:endParaRPr sz="1000" u="none" strike="noStrike" cap="none" dirty="0">
                        <a:solidFill>
                          <a:schemeClr val="accent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GM, Finance/Procurement Leaders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00"/>
                        <a:buFont typeface="Calibri"/>
                        <a:buNone/>
                      </a:pP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177750" marR="0" lvl="0" indent="-177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Supplier Communications Objectives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77750" marR="0" lvl="0" indent="-177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Supplier Key Messages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77750" marR="0" lvl="0" indent="-177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Supplier Communications Plan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77750" marR="0" lvl="0" indent="-17775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Supplier Communications Resources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177750" marR="0" lvl="0" indent="-1777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Char char="•"/>
                      </a:pPr>
                      <a:r>
                        <a:rPr lang="en-SG" sz="10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Q&amp;A</a:t>
                      </a:r>
                      <a:endParaRPr sz="10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endParaRPr sz="11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6" name="Google Shape;136;p3"/>
          <p:cNvSpPr txBox="1">
            <a:spLocks noGrp="1"/>
          </p:cNvSpPr>
          <p:nvPr>
            <p:ph type="ftr" idx="11"/>
          </p:nvPr>
        </p:nvSpPr>
        <p:spPr>
          <a:xfrm>
            <a:off x="2971800" y="6154191"/>
            <a:ext cx="384370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Garamond"/>
              <a:buNone/>
            </a:pPr>
            <a:r>
              <a:rPr lang="en-SG" dirty="0">
                <a:solidFill>
                  <a:srgbClr val="7F7F7F"/>
                </a:solidFill>
              </a:rPr>
              <a:t>To confirm: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Garamond"/>
              <a:buNone/>
            </a:pPr>
            <a:r>
              <a:rPr lang="en-SG" dirty="0">
                <a:solidFill>
                  <a:srgbClr val="7F7F7F"/>
                </a:solidFill>
              </a:rPr>
              <a:t>Whether joint/separate sessions for USG Boral and Knauf teams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Garamond"/>
              <a:buNone/>
            </a:pPr>
            <a:r>
              <a:rPr lang="en-SG" dirty="0">
                <a:solidFill>
                  <a:srgbClr val="7F7F7F"/>
                </a:solidFill>
              </a:rPr>
              <a:t>Participant list for each country, to send invitation by 2 December</a:t>
            </a:r>
            <a:endParaRPr dirty="0"/>
          </a:p>
        </p:txBody>
      </p:sp>
      <p:sp>
        <p:nvSpPr>
          <p:cNvPr id="137" name="Google Shape;137;p3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3</a:t>
            </a:fld>
            <a:endParaRPr dirty="0"/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BB2D50C7-3B10-EEBE-B75F-D969FAEAC350}"/>
              </a:ext>
            </a:extLst>
          </p:cNvPr>
          <p:cNvSpPr txBox="1">
            <a:spLocks/>
          </p:cNvSpPr>
          <p:nvPr/>
        </p:nvSpPr>
        <p:spPr>
          <a:xfrm>
            <a:off x="266224" y="6461968"/>
            <a:ext cx="4521517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900" kern="1200" dirty="0">
                <a:solidFill>
                  <a:schemeClr val="bg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900" dirty="0">
              <a:solidFill>
                <a:schemeClr val="bg1">
                  <a:lumMod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"/>
          <p:cNvSpPr/>
          <p:nvPr/>
        </p:nvSpPr>
        <p:spPr>
          <a:xfrm>
            <a:off x="0" y="0"/>
            <a:ext cx="2743200" cy="6858000"/>
          </a:xfrm>
          <a:prstGeom prst="rect">
            <a:avLst/>
          </a:prstGeom>
          <a:solidFill>
            <a:srgbClr val="F6F2E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graphicFrame>
        <p:nvGraphicFramePr>
          <p:cNvPr id="143" name="Google Shape;143;p4"/>
          <p:cNvGraphicFramePr/>
          <p:nvPr>
            <p:extLst>
              <p:ext uri="{D42A27DB-BD31-4B8C-83A1-F6EECF244321}">
                <p14:modId xmlns:p14="http://schemas.microsoft.com/office/powerpoint/2010/main" val="1499716621"/>
              </p:ext>
            </p:extLst>
          </p:nvPr>
        </p:nvGraphicFramePr>
        <p:xfrm>
          <a:off x="3444240" y="895311"/>
          <a:ext cx="7909550" cy="5199125"/>
        </p:xfrm>
        <a:graphic>
          <a:graphicData uri="http://schemas.openxmlformats.org/drawingml/2006/table">
            <a:tbl>
              <a:tblPr>
                <a:noFill/>
                <a:tableStyleId>{735834AD-8C58-4DF2-A860-F0585A93D558}</a:tableStyleId>
              </a:tblPr>
              <a:tblGrid>
                <a:gridCol w="10785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7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8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76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9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F685E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9F685E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KEY EVENTS</a:t>
                      </a:r>
                      <a:endParaRPr sz="1100" b="1" u="none" strike="noStrike" cap="none" dirty="0">
                        <a:solidFill>
                          <a:srgbClr val="9F685E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endParaRPr sz="1100" b="1" u="none" strike="noStrike" cap="none" dirty="0">
                        <a:solidFill>
                          <a:srgbClr val="9F685E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endParaRPr sz="1100" b="1" u="none" strike="noStrike" cap="none" dirty="0">
                        <a:solidFill>
                          <a:schemeClr val="accent5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endParaRPr sz="1100" b="1" u="none" strike="noStrike" cap="none" dirty="0">
                        <a:solidFill>
                          <a:srgbClr val="9F685E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03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By June 14</a:t>
                      </a:r>
                      <a:endParaRPr sz="1100" b="1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108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1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Complete all Prep Meetings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1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Finalise all communications materials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1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Prepare Global Townhall plan and material</a:t>
                      </a:r>
                      <a:endParaRPr dirty="0"/>
                    </a:p>
                  </a:txBody>
                  <a:tcPr marL="91450" marR="91450" marT="108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July 1</a:t>
                      </a:r>
                      <a:endParaRPr sz="1100" b="1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None/>
                      </a:pPr>
                      <a:r>
                        <a:rPr lang="en-SG" sz="1100" b="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Day 1 </a:t>
                      </a:r>
                      <a:endParaRPr sz="1100" b="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91450" marT="108000" marB="72000">
                    <a:lnL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1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5 AM: Press release crosses PR newswire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1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 AM: CEO Message distributed 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1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6 AM: Invite sent for Global Townhall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1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Website/Social Media banner released 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1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Plan local customer, supplier, employee outreach</a:t>
                      </a:r>
                      <a:endParaRPr dirty="0"/>
                    </a:p>
                  </a:txBody>
                  <a:tcPr marL="91450" marR="91450" marT="108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3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By June 21</a:t>
                      </a:r>
                      <a:endParaRPr sz="1100" b="1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108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1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Complete Integration Portal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1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Prepare Global Townhall logistics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Calibri"/>
                        <a:buNone/>
                      </a:pPr>
                      <a:endParaRPr sz="11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108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July 5</a:t>
                      </a:r>
                      <a:endParaRPr sz="1100" b="1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None/>
                      </a:pPr>
                      <a:r>
                        <a:rPr lang="en-SG" sz="1100" b="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Day 4</a:t>
                      </a:r>
                      <a:endParaRPr sz="1100" b="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91450" marT="108000" marB="72000">
                    <a:lnL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1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10-12 PM: Global Townhall event</a:t>
                      </a:r>
                      <a:endParaRPr dirty="0"/>
                    </a:p>
                  </a:txBody>
                  <a:tcPr marL="91450" marR="91450" marT="108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03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July 1-5</a:t>
                      </a:r>
                      <a:endParaRPr sz="1100" b="1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None/>
                      </a:pPr>
                      <a:r>
                        <a:rPr lang="en-SG" sz="1100" b="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By D1-5</a:t>
                      </a:r>
                      <a:endParaRPr sz="1100" b="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108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1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Get clearance on closing for D1 (Jan 3)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1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Email all leaders on closing date and final communications materials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1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Distribute press release </a:t>
                      </a:r>
                      <a:endParaRPr dirty="0"/>
                    </a:p>
                  </a:txBody>
                  <a:tcPr marL="91450" marR="91450" marT="108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July 7</a:t>
                      </a:r>
                      <a:endParaRPr sz="1100" b="1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None/>
                      </a:pPr>
                      <a:r>
                        <a:rPr lang="en-SG" sz="1100" b="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By Day 5</a:t>
                      </a:r>
                      <a:endParaRPr sz="1100" b="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144000" marR="91450" marT="108000" marB="72000">
                    <a:lnL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1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Customer and Supplier Letters sent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1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Country begins key customer and supplier outreach (engagement)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SG" sz="110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Country begins employee local town halls/plant visits</a:t>
                      </a:r>
                      <a:endParaRPr dirty="0"/>
                    </a:p>
                  </a:txBody>
                  <a:tcPr marL="91450" marR="91450" marT="108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4" name="Google Shape;144;p4"/>
          <p:cNvSpPr txBox="1">
            <a:spLocks noGrp="1"/>
          </p:cNvSpPr>
          <p:nvPr>
            <p:ph type="title"/>
          </p:nvPr>
        </p:nvSpPr>
        <p:spPr>
          <a:xfrm>
            <a:off x="838200" y="763479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b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SG" dirty="0"/>
              <a:t>Day 1</a:t>
            </a:r>
            <a:endParaRPr dirty="0"/>
          </a:p>
        </p:txBody>
      </p:sp>
      <p:sp>
        <p:nvSpPr>
          <p:cNvPr id="145" name="Google Shape;145;p4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4</a:t>
            </a:fld>
            <a:endParaRPr dirty="0"/>
          </a:p>
        </p:txBody>
      </p:sp>
      <p:pic>
        <p:nvPicPr>
          <p:cNvPr id="146" name="Google Shape;146;p4" descr="Group discussi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670277"/>
            <a:ext cx="2743200" cy="51877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"/>
          <p:cNvSpPr txBox="1">
            <a:spLocks noGrp="1"/>
          </p:cNvSpPr>
          <p:nvPr>
            <p:ph type="title"/>
          </p:nvPr>
        </p:nvSpPr>
        <p:spPr>
          <a:xfrm>
            <a:off x="838200" y="763479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SG" dirty="0"/>
              <a:t>Employee Outreach by Site </a:t>
            </a:r>
            <a:endParaRPr dirty="0"/>
          </a:p>
        </p:txBody>
      </p:sp>
      <p:sp>
        <p:nvSpPr>
          <p:cNvPr id="152" name="Google Shape;152;p5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5</a:t>
            </a:fld>
            <a:endParaRPr dirty="0"/>
          </a:p>
        </p:txBody>
      </p:sp>
      <p:graphicFrame>
        <p:nvGraphicFramePr>
          <p:cNvPr id="153" name="Google Shape;153;p5"/>
          <p:cNvGraphicFramePr/>
          <p:nvPr>
            <p:extLst>
              <p:ext uri="{D42A27DB-BD31-4B8C-83A1-F6EECF244321}">
                <p14:modId xmlns:p14="http://schemas.microsoft.com/office/powerpoint/2010/main" val="564202701"/>
              </p:ext>
            </p:extLst>
          </p:nvPr>
        </p:nvGraphicFramePr>
        <p:xfrm>
          <a:off x="838200" y="1645865"/>
          <a:ext cx="10515600" cy="3600000"/>
        </p:xfrm>
        <a:graphic>
          <a:graphicData uri="http://schemas.openxmlformats.org/drawingml/2006/table">
            <a:tbl>
              <a:tblPr>
                <a:noFill/>
                <a:tableStyleId>{735834AD-8C58-4DF2-A860-F0585A93D558}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chemeClr val="accent5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SITE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F685E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9F685E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OWNER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chemeClr val="accent5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SITE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F685E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9F685E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OWNER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Central KL/SG</a:t>
                      </a:r>
                      <a:endParaRPr sz="11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000" b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Led by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u="none" strike="noStrike" cap="none" dirty="0">
                          <a:solidFill>
                            <a:srgbClr val="C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Dan Davis</a:t>
                      </a:r>
                      <a:endParaRPr dirty="0">
                        <a:solidFill>
                          <a:srgbClr val="C00000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200" u="none" strike="noStrike" cap="none" dirty="0">
                          <a:solidFill>
                            <a:srgbClr val="C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John Porcell</a:t>
                      </a:r>
                      <a:endParaRPr sz="1200" u="none" strike="noStrike" cap="none" dirty="0">
                        <a:solidFill>
                          <a:srgbClr val="C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Indonesia</a:t>
                      </a:r>
                      <a:endParaRPr sz="1100" b="1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000" b="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Led by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200" u="none" strike="noStrike" cap="none" dirty="0">
                          <a:solidFill>
                            <a:schemeClr val="accent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Joe Smith</a:t>
                      </a:r>
                      <a:endParaRPr sz="1200" u="none" strike="noStrike" cap="none" dirty="0">
                        <a:solidFill>
                          <a:schemeClr val="accent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Bangkok office</a:t>
                      </a:r>
                      <a:endParaRPr sz="11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000" b="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Led by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200" u="none" strike="noStrike" cap="none" dirty="0">
                          <a:solidFill>
                            <a:srgbClr val="C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Chris Davis</a:t>
                      </a:r>
                      <a:endParaRPr sz="1200" u="none" strike="noStrike" cap="none" dirty="0">
                        <a:solidFill>
                          <a:srgbClr val="C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Korea </a:t>
                      </a:r>
                      <a:endParaRPr sz="1100" b="1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000" b="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Led by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200" u="none" strike="noStrike" cap="none" dirty="0">
                          <a:solidFill>
                            <a:schemeClr val="accent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Jack Jones</a:t>
                      </a:r>
                      <a:endParaRPr sz="1200" u="none" strike="noStrike" cap="none" dirty="0">
                        <a:solidFill>
                          <a:schemeClr val="accent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8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China</a:t>
                      </a:r>
                      <a:endParaRPr sz="11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SG" sz="1100" b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(includes Hongkong</a:t>
                      </a:r>
                      <a:endParaRPr sz="11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-SG" sz="1100" b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Taiwan)</a:t>
                      </a:r>
                      <a:endParaRPr sz="11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000" b="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Led by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200" u="none" strike="noStrike" cap="none" dirty="0">
                          <a:solidFill>
                            <a:srgbClr val="C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Chou Lee</a:t>
                      </a:r>
                      <a:endParaRPr sz="1200" u="none" strike="noStrike" cap="none" dirty="0">
                        <a:solidFill>
                          <a:srgbClr val="C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000" b="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Supported by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200" u="none" strike="noStrike" cap="none" dirty="0">
                          <a:solidFill>
                            <a:srgbClr val="C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Billy Mart</a:t>
                      </a:r>
                      <a:endParaRPr sz="1200" u="none" strike="noStrike" cap="none" dirty="0">
                        <a:solidFill>
                          <a:srgbClr val="C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Malaysia, Singapore</a:t>
                      </a:r>
                      <a:endParaRPr sz="1100" b="1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000" b="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Led by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200" u="none" strike="noStrike" cap="none" dirty="0">
                          <a:solidFill>
                            <a:schemeClr val="accent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Domingo Lee</a:t>
                      </a: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Thailand</a:t>
                      </a:r>
                      <a:endParaRPr sz="11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000" b="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Led by</a:t>
                      </a:r>
                      <a:br>
                        <a:rPr lang="en-SG" sz="1000" b="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</a:br>
                      <a:r>
                        <a:rPr lang="en-SG" sz="1200" b="0" i="0" u="none" strike="noStrike" cap="none" dirty="0">
                          <a:solidFill>
                            <a:srgbClr val="C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Ming Koi</a:t>
                      </a:r>
                      <a:endParaRPr sz="1200" b="0" i="0" u="none" strike="noStrike" cap="none" dirty="0">
                        <a:solidFill>
                          <a:srgbClr val="C00000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India</a:t>
                      </a:r>
                      <a:endParaRPr sz="1100" b="1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000" b="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Led by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200" u="none" strike="noStrike" cap="none" dirty="0">
                          <a:solidFill>
                            <a:schemeClr val="accent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Sunny Doyt</a:t>
                      </a:r>
                      <a:endParaRPr sz="1200" u="none" strike="noStrike" cap="none" dirty="0">
                        <a:solidFill>
                          <a:schemeClr val="accent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Vietnam</a:t>
                      </a:r>
                      <a:endParaRPr sz="1100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000" b="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Led by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200" b="0" i="0" u="none" strike="noStrike" cap="none" dirty="0">
                          <a:solidFill>
                            <a:srgbClr val="C00000"/>
                          </a:solidFill>
                          <a:latin typeface="Century Gothic"/>
                          <a:sym typeface="Century Gothic"/>
                        </a:rPr>
                        <a:t>Chan Chow</a:t>
                      </a:r>
                      <a:endParaRPr sz="1200" dirty="0">
                        <a:solidFill>
                          <a:srgbClr val="C00000"/>
                        </a:solidFill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Philippines</a:t>
                      </a:r>
                      <a:endParaRPr sz="1100" b="1" u="none" strike="noStrike" cap="none" dirty="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000" b="0" i="0" u="none" strike="noStrike" cap="none" dirty="0">
                          <a:solidFill>
                            <a:srgbClr val="000000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Led by</a:t>
                      </a:r>
                      <a:endParaRPr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SG" sz="1200" u="none" strike="noStrike" cap="none" dirty="0">
                          <a:solidFill>
                            <a:schemeClr val="accent3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Bali Saliy</a:t>
                      </a:r>
                      <a:endParaRPr sz="1200" u="none" strike="noStrike" cap="none" dirty="0">
                        <a:solidFill>
                          <a:schemeClr val="accent3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54" name="Google Shape;154;p5"/>
          <p:cNvSpPr txBox="1"/>
          <p:nvPr/>
        </p:nvSpPr>
        <p:spPr>
          <a:xfrm>
            <a:off x="5191312" y="5628850"/>
            <a:ext cx="2336800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SG" sz="1200" b="0" i="0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Travel plans for senior leaders to align with local employee outreach plans/townhalls</a:t>
            </a:r>
            <a:endParaRPr dirty="0"/>
          </a:p>
        </p:txBody>
      </p:sp>
      <p:grpSp>
        <p:nvGrpSpPr>
          <p:cNvPr id="155" name="Google Shape;155;p5"/>
          <p:cNvGrpSpPr/>
          <p:nvPr/>
        </p:nvGrpSpPr>
        <p:grpSpPr>
          <a:xfrm>
            <a:off x="4356432" y="5615445"/>
            <a:ext cx="673100" cy="673100"/>
            <a:chOff x="5249334" y="5540103"/>
            <a:chExt cx="872067" cy="872067"/>
          </a:xfrm>
        </p:grpSpPr>
        <p:sp>
          <p:nvSpPr>
            <p:cNvPr id="156" name="Google Shape;156;p5"/>
            <p:cNvSpPr/>
            <p:nvPr/>
          </p:nvSpPr>
          <p:spPr>
            <a:xfrm>
              <a:off x="5249334" y="5540103"/>
              <a:ext cx="872067" cy="872067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pic>
          <p:nvPicPr>
            <p:cNvPr id="157" name="Google Shape;157;p5" descr="A black background with a black square&#10;&#10;Description automatically generated with medium confidence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5458936" y="5749705"/>
              <a:ext cx="452864" cy="45286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8" name="Google Shape;158;p5"/>
          <p:cNvSpPr txBox="1"/>
          <p:nvPr/>
        </p:nvSpPr>
        <p:spPr>
          <a:xfrm>
            <a:off x="1657072" y="5721183"/>
            <a:ext cx="2336800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SG" sz="1200" b="0" i="0" dirty="0">
                <a:solidFill>
                  <a:srgbClr val="262626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Country HR to support local event coordination</a:t>
            </a:r>
            <a:endParaRPr dirty="0"/>
          </a:p>
        </p:txBody>
      </p:sp>
      <p:grpSp>
        <p:nvGrpSpPr>
          <p:cNvPr id="159" name="Google Shape;159;p5"/>
          <p:cNvGrpSpPr/>
          <p:nvPr/>
        </p:nvGrpSpPr>
        <p:grpSpPr>
          <a:xfrm>
            <a:off x="838201" y="5615445"/>
            <a:ext cx="673100" cy="673100"/>
            <a:chOff x="838200" y="5540103"/>
            <a:chExt cx="872067" cy="872067"/>
          </a:xfrm>
        </p:grpSpPr>
        <p:sp>
          <p:nvSpPr>
            <p:cNvPr id="160" name="Google Shape;160;p5"/>
            <p:cNvSpPr/>
            <p:nvPr/>
          </p:nvSpPr>
          <p:spPr>
            <a:xfrm>
              <a:off x="838200" y="5540103"/>
              <a:ext cx="872067" cy="87206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00" b="1" dirty="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endParaRPr>
            </a:p>
          </p:txBody>
        </p:sp>
        <p:pic>
          <p:nvPicPr>
            <p:cNvPr id="161" name="Google Shape;161;p5" descr="A black background with a black square&#10;&#10;Description automatically generated with medium confidence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1027060" y="5728963"/>
              <a:ext cx="494346" cy="49434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Holder 5">
            <a:extLst>
              <a:ext uri="{FF2B5EF4-FFF2-40B4-BE49-F238E27FC236}">
                <a16:creationId xmlns:a16="http://schemas.microsoft.com/office/drawing/2014/main" id="{CFFF1E73-5889-14A1-9067-76167F9A23C1}"/>
              </a:ext>
            </a:extLst>
          </p:cNvPr>
          <p:cNvSpPr txBox="1">
            <a:spLocks/>
          </p:cNvSpPr>
          <p:nvPr/>
        </p:nvSpPr>
        <p:spPr>
          <a:xfrm>
            <a:off x="266224" y="6461968"/>
            <a:ext cx="4521517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900" kern="1200" dirty="0">
                <a:solidFill>
                  <a:schemeClr val="bg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900" dirty="0">
              <a:solidFill>
                <a:schemeClr val="bg1">
                  <a:lumMod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6"/>
          <p:cNvSpPr txBox="1">
            <a:spLocks noGrp="1"/>
          </p:cNvSpPr>
          <p:nvPr>
            <p:ph type="title"/>
          </p:nvPr>
        </p:nvSpPr>
        <p:spPr>
          <a:xfrm>
            <a:off x="838200" y="763479"/>
            <a:ext cx="10515600" cy="592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lang="en-SG" dirty="0"/>
              <a:t>Week 1 Functional Engagement </a:t>
            </a:r>
            <a:endParaRPr dirty="0"/>
          </a:p>
        </p:txBody>
      </p:sp>
      <p:graphicFrame>
        <p:nvGraphicFramePr>
          <p:cNvPr id="167" name="Google Shape;167;p6"/>
          <p:cNvGraphicFramePr/>
          <p:nvPr/>
        </p:nvGraphicFramePr>
        <p:xfrm>
          <a:off x="838200" y="1645865"/>
          <a:ext cx="10515600" cy="4535580"/>
        </p:xfrm>
        <a:graphic>
          <a:graphicData uri="http://schemas.openxmlformats.org/drawingml/2006/table">
            <a:tbl>
              <a:tblPr>
                <a:noFill/>
                <a:tableStyleId>{735834AD-8C58-4DF2-A860-F0585A93D558}</a:tableStyleId>
              </a:tblPr>
              <a:tblGrid>
                <a:gridCol w="16447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12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1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8445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04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5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chemeClr val="accent5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FUNCTION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F685E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9F685E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PARTICIPANTS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F685E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9F685E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OWNER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9F685E"/>
                        </a:buClr>
                        <a:buSzPts val="11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9F685E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POTENTIAL TOPICS</a:t>
                      </a:r>
                      <a:endParaRPr dirty="0"/>
                    </a:p>
                  </a:txBody>
                  <a:tcPr marL="91450" marR="91450" marT="45725" marB="4572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HR</a:t>
                      </a:r>
                      <a:endParaRPr sz="11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Central and Country HR leaders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HR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Establish contact and get to know the new functional organization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Integration Plans for HR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Guidance for HR leaders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2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Manufacturing</a:t>
                      </a:r>
                      <a:endParaRPr sz="11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endParaRPr sz="1100" b="1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Central and Country Manufacturing Leaders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050"/>
                        <a:buFont typeface="Calibri"/>
                        <a:buNone/>
                      </a:pP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05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Manufacturing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Establish contact and get to know the new functional organization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Integration Plans for Manufacturing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Safety, Operating Principles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Guidance for Manufacturing leaders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2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Finance </a:t>
                      </a:r>
                      <a:endParaRPr sz="11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endParaRPr sz="1100" b="1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Central and Country Finance leaders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05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Finance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Establish contact and get to know the new functional organization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Integration Plans for Finance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Guidance for Finance leaders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2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IT</a:t>
                      </a:r>
                      <a:endParaRPr sz="11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alibri"/>
                        <a:buNone/>
                      </a:pPr>
                      <a:endParaRPr sz="1100" b="1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Central and Country IT leaders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/>
                        <a:buNone/>
                      </a:pP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F3F3F"/>
                        </a:buClr>
                        <a:buSzPts val="105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IT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Establish contact and get to know the new functional organization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Integration Plans for IT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  <a:p>
                      <a:pPr marL="0" marR="0" lvl="0" indent="0" algn="l" rtl="0">
                        <a:spcBef>
                          <a:spcPts val="30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Guidance for IT leaders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292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Century Gothic"/>
                        <a:buNone/>
                      </a:pPr>
                      <a:r>
                        <a:rPr lang="en-SG" sz="1100" b="1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Sales &amp; Marketing</a:t>
                      </a:r>
                      <a:endParaRPr sz="110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Central Sales and Marketing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TBC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Century Gothic"/>
                        <a:buNone/>
                      </a:pPr>
                      <a:r>
                        <a:rPr lang="en-SG" sz="1050" u="none" strike="noStrike" cap="none" dirty="0">
                          <a:solidFill>
                            <a:srgbClr val="3F3F3F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TBC</a:t>
                      </a:r>
                      <a:endParaRPr sz="1050" u="none" strike="noStrike" cap="none" dirty="0">
                        <a:solidFill>
                          <a:srgbClr val="3F3F3F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L="91450" marR="91450" marT="72000" marB="720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F1EAE9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9F685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68" name="Google Shape;168;p6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6</a:t>
            </a:fld>
            <a:endParaRPr dirty="0"/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D257944D-279A-FEA5-6CF1-C8C84FC1D2BC}"/>
              </a:ext>
            </a:extLst>
          </p:cNvPr>
          <p:cNvSpPr txBox="1">
            <a:spLocks/>
          </p:cNvSpPr>
          <p:nvPr/>
        </p:nvSpPr>
        <p:spPr>
          <a:xfrm>
            <a:off x="266224" y="6461968"/>
            <a:ext cx="4521517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900" kern="1200" dirty="0">
                <a:solidFill>
                  <a:schemeClr val="bg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900" dirty="0">
              <a:solidFill>
                <a:schemeClr val="bg1">
                  <a:lumMod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7" descr="A group of people in a meeting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-11967"/>
          <a:stretch/>
        </p:blipFill>
        <p:spPr>
          <a:xfrm>
            <a:off x="2447666" y="-439809"/>
            <a:ext cx="4574232" cy="6857999"/>
          </a:xfrm>
          <a:custGeom>
            <a:avLst/>
            <a:gdLst/>
            <a:ahLst/>
            <a:cxnLst/>
            <a:rect l="l" t="t" r="r" b="b"/>
            <a:pathLst>
              <a:path w="4574232" h="6857999" extrusionOk="0">
                <a:moveTo>
                  <a:pt x="0" y="0"/>
                </a:moveTo>
                <a:lnTo>
                  <a:pt x="4574232" y="0"/>
                </a:lnTo>
                <a:lnTo>
                  <a:pt x="4574232" y="6857999"/>
                </a:lnTo>
                <a:lnTo>
                  <a:pt x="0" y="6857999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74" name="Google Shape;174;p7"/>
          <p:cNvSpPr/>
          <p:nvPr/>
        </p:nvSpPr>
        <p:spPr>
          <a:xfrm>
            <a:off x="7061373" y="3429000"/>
            <a:ext cx="5130627" cy="3429000"/>
          </a:xfrm>
          <a:prstGeom prst="rect">
            <a:avLst/>
          </a:prstGeom>
          <a:solidFill>
            <a:srgbClr val="F1EAE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5" name="Google Shape;175;p7"/>
          <p:cNvSpPr txBox="1"/>
          <p:nvPr/>
        </p:nvSpPr>
        <p:spPr>
          <a:xfrm>
            <a:off x="7362825" y="3774459"/>
            <a:ext cx="3990975" cy="500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SG" sz="1200" b="1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Mode: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SG" sz="120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 to 2 day workshop</a:t>
            </a:r>
            <a:endParaRPr dirty="0"/>
          </a:p>
        </p:txBody>
      </p:sp>
      <p:sp>
        <p:nvSpPr>
          <p:cNvPr id="176" name="Google Shape;176;p7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7</a:t>
            </a:fld>
            <a:endParaRPr dirty="0"/>
          </a:p>
        </p:txBody>
      </p:sp>
      <p:cxnSp>
        <p:nvCxnSpPr>
          <p:cNvPr id="177" name="Google Shape;177;p7"/>
          <p:cNvCxnSpPr/>
          <p:nvPr/>
        </p:nvCxnSpPr>
        <p:spPr>
          <a:xfrm>
            <a:off x="7362825" y="4418397"/>
            <a:ext cx="3867150" cy="0"/>
          </a:xfrm>
          <a:prstGeom prst="straightConnector1">
            <a:avLst/>
          </a:prstGeom>
          <a:noFill/>
          <a:ln w="9525" cap="flat" cmpd="sng">
            <a:solidFill>
              <a:srgbClr val="E4D5D3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8" name="Google Shape;178;p7"/>
          <p:cNvCxnSpPr/>
          <p:nvPr/>
        </p:nvCxnSpPr>
        <p:spPr>
          <a:xfrm>
            <a:off x="7362825" y="5652412"/>
            <a:ext cx="3867150" cy="0"/>
          </a:xfrm>
          <a:prstGeom prst="straightConnector1">
            <a:avLst/>
          </a:prstGeom>
          <a:noFill/>
          <a:ln w="9525" cap="flat" cmpd="sng">
            <a:solidFill>
              <a:srgbClr val="E4D5D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79" name="Google Shape;179;p7"/>
          <p:cNvSpPr txBox="1"/>
          <p:nvPr/>
        </p:nvSpPr>
        <p:spPr>
          <a:xfrm>
            <a:off x="7362825" y="4562198"/>
            <a:ext cx="3990975" cy="946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SG" sz="1200" b="1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Participants: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SG" sz="120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IMO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SG" sz="120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Group Functional Leaders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SG" sz="120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Country</a:t>
            </a:r>
            <a:endParaRPr dirty="0"/>
          </a:p>
        </p:txBody>
      </p:sp>
      <p:sp>
        <p:nvSpPr>
          <p:cNvPr id="180" name="Google Shape;180;p7"/>
          <p:cNvSpPr txBox="1"/>
          <p:nvPr/>
        </p:nvSpPr>
        <p:spPr>
          <a:xfrm>
            <a:off x="7362825" y="5796214"/>
            <a:ext cx="3990975" cy="500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SG" sz="1200" b="1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Proposed Timing: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SG" sz="120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Week July 20</a:t>
            </a:r>
            <a:endParaRPr dirty="0"/>
          </a:p>
        </p:txBody>
      </p:sp>
      <p:sp>
        <p:nvSpPr>
          <p:cNvPr id="181" name="Google Shape;181;p7"/>
          <p:cNvSpPr/>
          <p:nvPr/>
        </p:nvSpPr>
        <p:spPr>
          <a:xfrm>
            <a:off x="0" y="0"/>
            <a:ext cx="6743701" cy="2408175"/>
          </a:xfrm>
          <a:prstGeom prst="rect">
            <a:avLst/>
          </a:prstGeom>
          <a:solidFill>
            <a:srgbClr val="4E140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2" name="Google Shape;182;p7"/>
          <p:cNvSpPr txBox="1"/>
          <p:nvPr/>
        </p:nvSpPr>
        <p:spPr>
          <a:xfrm>
            <a:off x="7210425" y="1204087"/>
            <a:ext cx="4143375" cy="1785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Arial"/>
              <a:buNone/>
            </a:pPr>
            <a:r>
              <a:rPr lang="en-SG" sz="2000" b="0" i="0" dirty="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Objectives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SG" sz="120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Align new leadership team on new combined company’s vision, mission, strategic plan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SG" sz="120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Align new culture – setting the tone for the new business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accent1"/>
              </a:buClr>
              <a:buSzPts val="1200"/>
              <a:buFont typeface="Arial"/>
              <a:buNone/>
            </a:pPr>
            <a:r>
              <a:rPr lang="en-SG" sz="1200" b="0" i="0" dirty="0">
                <a:solidFill>
                  <a:srgbClr val="3F3F3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Team-building/networking</a:t>
            </a:r>
            <a:endParaRPr dirty="0"/>
          </a:p>
        </p:txBody>
      </p:sp>
      <p:sp>
        <p:nvSpPr>
          <p:cNvPr id="183" name="Google Shape;183;p7"/>
          <p:cNvSpPr txBox="1">
            <a:spLocks noGrp="1"/>
          </p:cNvSpPr>
          <p:nvPr>
            <p:ph type="title"/>
          </p:nvPr>
        </p:nvSpPr>
        <p:spPr>
          <a:xfrm>
            <a:off x="838200" y="763479"/>
            <a:ext cx="1051560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Times New Roman"/>
              <a:buNone/>
            </a:pPr>
            <a:r>
              <a:rPr lang="en-SG" dirty="0">
                <a:solidFill>
                  <a:schemeClr val="lt1"/>
                </a:solidFill>
              </a:rPr>
              <a:t>Senior</a:t>
            </a:r>
            <a:r>
              <a:rPr lang="en-SG" dirty="0"/>
              <a:t> </a:t>
            </a:r>
            <a:r>
              <a:rPr lang="en-SG" dirty="0">
                <a:solidFill>
                  <a:schemeClr val="lt1"/>
                </a:solidFill>
              </a:rPr>
              <a:t>Leadership Meeting</a:t>
            </a:r>
            <a:endParaRPr dirty="0"/>
          </a:p>
        </p:txBody>
      </p:sp>
      <p:sp>
        <p:nvSpPr>
          <p:cNvPr id="184" name="Google Shape;184;p7"/>
          <p:cNvSpPr/>
          <p:nvPr/>
        </p:nvSpPr>
        <p:spPr>
          <a:xfrm>
            <a:off x="0" y="0"/>
            <a:ext cx="7061373" cy="6858000"/>
          </a:xfrm>
          <a:prstGeom prst="frame">
            <a:avLst>
              <a:gd name="adj1" fmla="val 477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dk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" name="Holder 5">
            <a:extLst>
              <a:ext uri="{FF2B5EF4-FFF2-40B4-BE49-F238E27FC236}">
                <a16:creationId xmlns:a16="http://schemas.microsoft.com/office/drawing/2014/main" id="{30E3819B-8B16-2C54-DA5D-CDA3D9BC686B}"/>
              </a:ext>
            </a:extLst>
          </p:cNvPr>
          <p:cNvSpPr txBox="1">
            <a:spLocks/>
          </p:cNvSpPr>
          <p:nvPr/>
        </p:nvSpPr>
        <p:spPr>
          <a:xfrm>
            <a:off x="266224" y="6461968"/>
            <a:ext cx="4521517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900" kern="1200" dirty="0">
                <a:solidFill>
                  <a:schemeClr val="bg1">
                    <a:lumMod val="50000"/>
                  </a:schemeClr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© 100-Day Advisors    MandAPlaybook.com</a:t>
            </a:r>
            <a:endParaRPr lang="en-US" sz="900" dirty="0">
              <a:solidFill>
                <a:schemeClr val="bg1">
                  <a:lumMod val="50000"/>
                </a:schemeClr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FEC53655-80CE-62A4-37A0-04F54D8F4B56}"/>
              </a:ext>
            </a:extLst>
          </p:cNvPr>
          <p:cNvSpPr/>
          <p:nvPr/>
        </p:nvSpPr>
        <p:spPr>
          <a:xfrm>
            <a:off x="-19987" y="0"/>
            <a:ext cx="12172013" cy="2674012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0" name="Google Shape;210;p10"/>
          <p:cNvSpPr/>
          <p:nvPr/>
        </p:nvSpPr>
        <p:spPr>
          <a:xfrm>
            <a:off x="-19987" y="2674012"/>
            <a:ext cx="12192000" cy="4223749"/>
          </a:xfrm>
          <a:prstGeom prst="rect">
            <a:avLst/>
          </a:prstGeom>
          <a:solidFill>
            <a:srgbClr val="F1EAE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lt1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cxnSp>
        <p:nvCxnSpPr>
          <p:cNvPr id="211" name="Google Shape;211;p10"/>
          <p:cNvCxnSpPr/>
          <p:nvPr/>
        </p:nvCxnSpPr>
        <p:spPr>
          <a:xfrm>
            <a:off x="1587682" y="3874770"/>
            <a:ext cx="8125097" cy="0"/>
          </a:xfrm>
          <a:prstGeom prst="straightConnector1">
            <a:avLst/>
          </a:prstGeom>
          <a:noFill/>
          <a:ln w="9525" cap="flat" cmpd="sng">
            <a:solidFill>
              <a:schemeClr val="accent3">
                <a:alpha val="49803"/>
              </a:schemeClr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13" name="Google Shape;213;p10"/>
          <p:cNvSpPr txBox="1">
            <a:spLocks noGrp="1"/>
          </p:cNvSpPr>
          <p:nvPr>
            <p:ph type="title"/>
          </p:nvPr>
        </p:nvSpPr>
        <p:spPr>
          <a:xfrm>
            <a:off x="1989221" y="2921044"/>
            <a:ext cx="6553200" cy="923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SG" sz="6000" dirty="0">
                <a:solidFill>
                  <a:schemeClr val="accent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contact us</a:t>
            </a:r>
          </a:p>
        </p:txBody>
      </p:sp>
      <p:sp>
        <p:nvSpPr>
          <p:cNvPr id="215" name="Google Shape;215;p10"/>
          <p:cNvSpPr/>
          <p:nvPr/>
        </p:nvSpPr>
        <p:spPr>
          <a:xfrm>
            <a:off x="3397282" y="4091406"/>
            <a:ext cx="490809" cy="49080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16" name="Google Shape;216;p10" descr="Envelope outlin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02304" y="4187225"/>
            <a:ext cx="299170" cy="29917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10"/>
          <p:cNvSpPr/>
          <p:nvPr/>
        </p:nvSpPr>
        <p:spPr>
          <a:xfrm>
            <a:off x="6809699" y="4116311"/>
            <a:ext cx="490809" cy="49080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1" dirty="0">
              <a:solidFill>
                <a:schemeClr val="lt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18" name="Google Shape;218;p10" descr="@ outlin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88581" y="4195192"/>
            <a:ext cx="333046" cy="333046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10"/>
          <p:cNvSpPr txBox="1">
            <a:spLocks noGrp="1"/>
          </p:cNvSpPr>
          <p:nvPr>
            <p:ph type="sldNum" idx="12"/>
          </p:nvPr>
        </p:nvSpPr>
        <p:spPr>
          <a:xfrm>
            <a:off x="8610600" y="6461968"/>
            <a:ext cx="2743200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SG"/>
              <a:t>8</a:t>
            </a:fld>
            <a:endParaRPr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FDC272EF-D9C7-0F16-A48D-06032602ABF0}"/>
              </a:ext>
            </a:extLst>
          </p:cNvPr>
          <p:cNvSpPr/>
          <p:nvPr/>
        </p:nvSpPr>
        <p:spPr>
          <a:xfrm>
            <a:off x="1095321" y="4650085"/>
            <a:ext cx="5064749" cy="80926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   email</a:t>
            </a:r>
          </a:p>
          <a:p>
            <a:pPr algn="ctr"/>
            <a:r>
              <a:rPr lang="en-GB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</a:t>
            </a:r>
            <a:r>
              <a:rPr lang="en-GB" dirty="0">
                <a:solidFill>
                  <a:schemeClr val="tx1"/>
                </a:solidFill>
                <a:latin typeface="Century Gothic" panose="020B0502020202020204" pitchFamily="34" charset="0"/>
              </a:rPr>
              <a:t>inquiries@MandAPlaybook.com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054F61-6AF7-42F7-5CE0-34B240BB1576}"/>
              </a:ext>
            </a:extLst>
          </p:cNvPr>
          <p:cNvSpPr/>
          <p:nvPr/>
        </p:nvSpPr>
        <p:spPr>
          <a:xfrm>
            <a:off x="5446957" y="4646869"/>
            <a:ext cx="3216291" cy="16249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n-US" dirty="0">
                <a:solidFill>
                  <a:schemeClr val="tx1"/>
                </a:solidFill>
                <a:latin typeface="Century Gothic" panose="020B0502020202020204" pitchFamily="34" charset="0"/>
              </a:rPr>
              <a:t>website</a:t>
            </a:r>
          </a:p>
          <a:p>
            <a:pPr algn="ctr"/>
            <a:r>
              <a:rPr lang="en-GB" b="1" dirty="0">
                <a:solidFill>
                  <a:schemeClr val="accent3"/>
                </a:solidFill>
                <a:latin typeface="Century Gothic" panose="020B0502020202020204" pitchFamily="34" charset="0"/>
              </a:rPr>
              <a:t>  </a:t>
            </a:r>
            <a:r>
              <a:rPr lang="en-GB" dirty="0">
                <a:solidFill>
                  <a:schemeClr val="tx1"/>
                </a:solidFill>
                <a:latin typeface="Century Gothic" panose="020B0502020202020204" pitchFamily="34" charset="0"/>
              </a:rPr>
              <a:t>MandAPlaybook.com/consulting</a:t>
            </a:r>
          </a:p>
        </p:txBody>
      </p:sp>
      <p:pic>
        <p:nvPicPr>
          <p:cNvPr id="6" name="Picture 5" descr="A black background with white text&#10;&#10;Description automatically generated">
            <a:extLst>
              <a:ext uri="{FF2B5EF4-FFF2-40B4-BE49-F238E27FC236}">
                <a16:creationId xmlns:a16="http://schemas.microsoft.com/office/drawing/2014/main" id="{3FD3D9B9-2165-9CD3-0D53-13BC9405E7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861" y="47747"/>
            <a:ext cx="3826191" cy="255027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">
      <a:dk1>
        <a:srgbClr val="000000"/>
      </a:dk1>
      <a:lt1>
        <a:srgbClr val="FFFFFF"/>
      </a:lt1>
      <a:dk2>
        <a:srgbClr val="212745"/>
      </a:dk2>
      <a:lt2>
        <a:srgbClr val="282F35"/>
      </a:lt2>
      <a:accent1>
        <a:srgbClr val="EBEFF2"/>
      </a:accent1>
      <a:accent2>
        <a:srgbClr val="D8C1B3"/>
      </a:accent2>
      <a:accent3>
        <a:srgbClr val="BF9A93"/>
      </a:accent3>
      <a:accent4>
        <a:srgbClr val="8D2337"/>
      </a:accent4>
      <a:accent5>
        <a:srgbClr val="3F2F27"/>
      </a:accent5>
      <a:accent6>
        <a:srgbClr val="260A06"/>
      </a:accent6>
      <a:hlink>
        <a:srgbClr val="56C7AA"/>
      </a:hlink>
      <a:folHlink>
        <a:srgbClr val="59A8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957</Words>
  <Application>Microsoft Macintosh PowerPoint</Application>
  <PresentationFormat>Widescreen</PresentationFormat>
  <Paragraphs>238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NTR</vt:lpstr>
      <vt:lpstr>Century Gothic</vt:lpstr>
      <vt:lpstr>Times New Roman</vt:lpstr>
      <vt:lpstr>Noto Sans Symbols</vt:lpstr>
      <vt:lpstr>Calibri</vt:lpstr>
      <vt:lpstr>Raleway</vt:lpstr>
      <vt:lpstr>Garamond</vt:lpstr>
      <vt:lpstr>Arial</vt:lpstr>
      <vt:lpstr>Office Theme</vt:lpstr>
      <vt:lpstr>M&amp;A DAY 1 CROSS-BORDER PLAN </vt:lpstr>
      <vt:lpstr>Communications Plan  30 days Pre &amp; Post D1</vt:lpstr>
      <vt:lpstr>Pre-closing Preparatory Meetings  </vt:lpstr>
      <vt:lpstr>Day 1</vt:lpstr>
      <vt:lpstr>Employee Outreach by Site </vt:lpstr>
      <vt:lpstr>Week 1 Functional Engagement </vt:lpstr>
      <vt:lpstr>Senior Leadership Meeting</vt:lpstr>
      <vt:lpstr>contact us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POST-MERGER INTEGRATION  CROSS-BORDER DAY 1 PLAN </dc:title>
  <dc:creator>donna rs</dc:creator>
  <cp:lastModifiedBy>JOE ABERGER</cp:lastModifiedBy>
  <cp:revision>7</cp:revision>
  <dcterms:created xsi:type="dcterms:W3CDTF">2020-02-06T19:13:26Z</dcterms:created>
  <dcterms:modified xsi:type="dcterms:W3CDTF">2026-06-17T19:58:43Z</dcterms:modified>
</cp:coreProperties>
</file>